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4"/>
  </p:notesMasterIdLst>
  <p:sldIdLst>
    <p:sldId id="256" r:id="rId2"/>
    <p:sldId id="262" r:id="rId3"/>
    <p:sldId id="259" r:id="rId4"/>
    <p:sldId id="263" r:id="rId5"/>
    <p:sldId id="260" r:id="rId6"/>
    <p:sldId id="258" r:id="rId7"/>
    <p:sldId id="257" r:id="rId8"/>
    <p:sldId id="265" r:id="rId9"/>
    <p:sldId id="267" r:id="rId10"/>
    <p:sldId id="266" r:id="rId11"/>
    <p:sldId id="261"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A2637D-EA50-4DD0-A562-B8291D5C23EA}" type="datetimeFigureOut">
              <a:rPr lang="en-GB" smtClean="0"/>
              <a:t>02/05/2025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91E3EE-B24D-4E10-B37D-F0D97AD2CBB9}" type="slidenum">
              <a:rPr lang="en-GB" smtClean="0"/>
              <a:t>‹#›</a:t>
            </a:fld>
            <a:endParaRPr lang="en-GB"/>
          </a:p>
        </p:txBody>
      </p:sp>
    </p:spTree>
    <p:extLst>
      <p:ext uri="{BB962C8B-B14F-4D97-AF65-F5344CB8AC3E}">
        <p14:creationId xmlns:p14="http://schemas.microsoft.com/office/powerpoint/2010/main" val="744080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91E3EE-B24D-4E10-B37D-F0D97AD2CBB9}" type="slidenum">
              <a:rPr lang="en-GB" smtClean="0"/>
              <a:t>11</a:t>
            </a:fld>
            <a:endParaRPr lang="en-GB"/>
          </a:p>
        </p:txBody>
      </p:sp>
    </p:spTree>
    <p:extLst>
      <p:ext uri="{BB962C8B-B14F-4D97-AF65-F5344CB8AC3E}">
        <p14:creationId xmlns:p14="http://schemas.microsoft.com/office/powerpoint/2010/main" val="1389478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5/2/2025</a:t>
            </a:fld>
            <a:endParaRPr lang="en-US" dirty="0"/>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331324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5/2/2025</a:t>
            </a:fld>
            <a:endParaRPr lang="en-US" dirty="0"/>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146046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5/2/2025</a:t>
            </a:fld>
            <a:endParaRPr lang="en-US" dirty="0"/>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dirty="0"/>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86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5/2/2025</a:t>
            </a:fld>
            <a:endParaRPr lang="en-US" dirty="0"/>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1476082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5/2/2025</a:t>
            </a:fld>
            <a:endParaRPr lang="en-US" dirty="0"/>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dirty="0"/>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0474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5/2/2025</a:t>
            </a:fld>
            <a:endParaRPr lang="en-US" dirty="0"/>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3198238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5/2/2025</a:t>
            </a:fld>
            <a:endParaRPr lang="en-US" dirty="0"/>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395071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5/2/2025</a:t>
            </a:fld>
            <a:endParaRPr lang="en-US" dirty="0"/>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2675113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5/2/2025</a:t>
            </a:fld>
            <a:endParaRPr lang="en-US" dirty="0"/>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434494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5/2/2025</a:t>
            </a:fld>
            <a:endParaRPr lang="en-US" dirty="0"/>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106150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5/2/2025</a:t>
            </a:fld>
            <a:endParaRPr lang="en-US" dirty="0"/>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dirty="0"/>
          </a:p>
        </p:txBody>
      </p:sp>
    </p:spTree>
    <p:extLst>
      <p:ext uri="{BB962C8B-B14F-4D97-AF65-F5344CB8AC3E}">
        <p14:creationId xmlns:p14="http://schemas.microsoft.com/office/powerpoint/2010/main" val="680062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5/2/2025</a:t>
            </a:fld>
            <a:endParaRPr lang="en-US" dirty="0"/>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dirty="0"/>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40618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2" r:id="rId7"/>
    <p:sldLayoutId id="2147483703" r:id="rId8"/>
    <p:sldLayoutId id="2147483704" r:id="rId9"/>
    <p:sldLayoutId id="2147483705" r:id="rId10"/>
    <p:sldLayoutId id="2147483707"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inkedin.com/in/sophiaeconomides/"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HMMYcompetition@outlook.com" TargetMode="External"/><Relationship Id="rId4" Type="http://schemas.openxmlformats.org/officeDocument/2006/relationships/hyperlink" Target="https://alumni.ee.duth.gr/"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59A9681A-2486-4655-A876-E26402CA2E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9C25366-CE53-9A71-8EFD-C84BAF02A38D}"/>
              </a:ext>
            </a:extLst>
          </p:cNvPr>
          <p:cNvPicPr>
            <a:picLocks noChangeAspect="1"/>
          </p:cNvPicPr>
          <p:nvPr/>
        </p:nvPicPr>
        <p:blipFill>
          <a:blip r:embed="rId2">
            <a:alphaModFix/>
          </a:blip>
          <a:srcRect t="29689"/>
          <a:stretch/>
        </p:blipFill>
        <p:spPr>
          <a:xfrm>
            <a:off x="2" y="152"/>
            <a:ext cx="12191998" cy="6857848"/>
          </a:xfrm>
          <a:prstGeom prst="rect">
            <a:avLst/>
          </a:prstGeom>
        </p:spPr>
      </p:pic>
      <p:sp>
        <p:nvSpPr>
          <p:cNvPr id="28" name="Rectangle 27">
            <a:extLst>
              <a:ext uri="{FF2B5EF4-FFF2-40B4-BE49-F238E27FC236}">
                <a16:creationId xmlns:a16="http://schemas.microsoft.com/office/drawing/2014/main" id="{C9BB6818-31C2-4340-98F8-64FF7F46A4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 y="0"/>
            <a:ext cx="8543515" cy="6858000"/>
          </a:xfrm>
          <a:prstGeom prst="rect">
            <a:avLst/>
          </a:prstGeom>
          <a:gradFill flip="none" rotWithShape="1">
            <a:gsLst>
              <a:gs pos="0">
                <a:srgbClr val="000000">
                  <a:alpha val="0"/>
                </a:srgbClr>
              </a:gs>
              <a:gs pos="58000">
                <a:srgbClr val="000000">
                  <a:alpha val="55000"/>
                </a:srgbClr>
              </a:gs>
              <a:gs pos="93000">
                <a:srgbClr val="000000">
                  <a:alpha val="64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253488-DAB4-0C5E-EF10-A905C64C1AE3}"/>
              </a:ext>
            </a:extLst>
          </p:cNvPr>
          <p:cNvSpPr>
            <a:spLocks noGrp="1"/>
          </p:cNvSpPr>
          <p:nvPr>
            <p:ph type="ctrTitle"/>
          </p:nvPr>
        </p:nvSpPr>
        <p:spPr>
          <a:xfrm>
            <a:off x="640080" y="1371600"/>
            <a:ext cx="5758629" cy="2696866"/>
          </a:xfrm>
        </p:spPr>
        <p:txBody>
          <a:bodyPr anchor="t">
            <a:normAutofit/>
          </a:bodyPr>
          <a:lstStyle/>
          <a:p>
            <a:r>
              <a:rPr lang="el-GR" dirty="0">
                <a:solidFill>
                  <a:srgbClr val="FFFFFF"/>
                </a:solidFill>
              </a:rPr>
              <a:t>Το μέλλον των πόλεων</a:t>
            </a:r>
            <a:endParaRPr lang="en-GB" dirty="0">
              <a:solidFill>
                <a:srgbClr val="FFFFFF"/>
              </a:solidFill>
            </a:endParaRPr>
          </a:p>
        </p:txBody>
      </p:sp>
      <p:sp>
        <p:nvSpPr>
          <p:cNvPr id="3" name="Subtitle 2">
            <a:extLst>
              <a:ext uri="{FF2B5EF4-FFF2-40B4-BE49-F238E27FC236}">
                <a16:creationId xmlns:a16="http://schemas.microsoft.com/office/drawing/2014/main" id="{5B61F5F3-AED8-6036-BADA-164392E04C09}"/>
              </a:ext>
            </a:extLst>
          </p:cNvPr>
          <p:cNvSpPr>
            <a:spLocks noGrp="1"/>
          </p:cNvSpPr>
          <p:nvPr>
            <p:ph type="subTitle" idx="1"/>
          </p:nvPr>
        </p:nvSpPr>
        <p:spPr>
          <a:xfrm>
            <a:off x="640080" y="4584879"/>
            <a:ext cx="6402572" cy="1287887"/>
          </a:xfrm>
        </p:spPr>
        <p:txBody>
          <a:bodyPr anchor="b">
            <a:normAutofit fontScale="55000" lnSpcReduction="20000"/>
          </a:bodyPr>
          <a:lstStyle/>
          <a:p>
            <a:pPr>
              <a:lnSpc>
                <a:spcPct val="120000"/>
              </a:lnSpc>
            </a:pPr>
            <a:r>
              <a:rPr lang="el-GR" sz="1700" dirty="0" err="1">
                <a:solidFill>
                  <a:srgbClr val="FFFFFF"/>
                </a:solidFill>
              </a:rPr>
              <a:t>Διαγωνισμος</a:t>
            </a:r>
            <a:r>
              <a:rPr lang="el-GR" sz="1700" dirty="0">
                <a:solidFill>
                  <a:srgbClr val="FFFFFF"/>
                </a:solidFill>
              </a:rPr>
              <a:t> </a:t>
            </a:r>
            <a:r>
              <a:rPr lang="el-GR" sz="1700" dirty="0" err="1">
                <a:solidFill>
                  <a:srgbClr val="FFFFFF"/>
                </a:solidFill>
              </a:rPr>
              <a:t>τεχνολογικων</a:t>
            </a:r>
            <a:r>
              <a:rPr lang="el-GR" sz="1700" dirty="0">
                <a:solidFill>
                  <a:srgbClr val="FFFFFF"/>
                </a:solidFill>
              </a:rPr>
              <a:t> </a:t>
            </a:r>
            <a:r>
              <a:rPr lang="el-GR" sz="1700" dirty="0" err="1">
                <a:solidFill>
                  <a:srgbClr val="FFFFFF"/>
                </a:solidFill>
              </a:rPr>
              <a:t>λυσεων</a:t>
            </a:r>
            <a:endParaRPr lang="en-GB" sz="1700" dirty="0">
              <a:solidFill>
                <a:srgbClr val="FFFFFF"/>
              </a:solidFill>
            </a:endParaRPr>
          </a:p>
          <a:p>
            <a:pPr>
              <a:lnSpc>
                <a:spcPct val="120000"/>
              </a:lnSpc>
            </a:pPr>
            <a:endParaRPr lang="el-GR" sz="1700" dirty="0">
              <a:solidFill>
                <a:srgbClr val="FFFFFF"/>
              </a:solidFill>
            </a:endParaRPr>
          </a:p>
          <a:p>
            <a:pPr>
              <a:lnSpc>
                <a:spcPct val="120000"/>
              </a:lnSpc>
            </a:pPr>
            <a:r>
              <a:rPr lang="el-GR" sz="1400" dirty="0" err="1">
                <a:solidFill>
                  <a:srgbClr val="FFFFFF"/>
                </a:solidFill>
              </a:rPr>
              <a:t>Σοφια</a:t>
            </a:r>
            <a:r>
              <a:rPr lang="el-GR" sz="1400" dirty="0">
                <a:solidFill>
                  <a:srgbClr val="FFFFFF"/>
                </a:solidFill>
              </a:rPr>
              <a:t> </a:t>
            </a:r>
            <a:r>
              <a:rPr lang="el-GR" sz="1400" dirty="0" err="1">
                <a:solidFill>
                  <a:srgbClr val="FFFFFF"/>
                </a:solidFill>
              </a:rPr>
              <a:t>Οικονομιδη</a:t>
            </a:r>
            <a:endParaRPr lang="en-GB" sz="1400" dirty="0">
              <a:solidFill>
                <a:srgbClr val="FFFFFF"/>
              </a:solidFill>
            </a:endParaRPr>
          </a:p>
          <a:p>
            <a:pPr>
              <a:lnSpc>
                <a:spcPct val="120000"/>
              </a:lnSpc>
            </a:pPr>
            <a:r>
              <a:rPr lang="en-GB" sz="1400" dirty="0">
                <a:solidFill>
                  <a:srgbClr val="FFFFFF"/>
                </a:solidFill>
              </a:rPr>
              <a:t>Northeastern University</a:t>
            </a:r>
          </a:p>
          <a:p>
            <a:pPr>
              <a:lnSpc>
                <a:spcPct val="120000"/>
              </a:lnSpc>
            </a:pPr>
            <a:r>
              <a:rPr lang="en-GB" sz="1400" dirty="0">
                <a:solidFill>
                  <a:srgbClr val="FFFFFF"/>
                </a:solidFill>
                <a:hlinkClick r:id="rId3"/>
              </a:rPr>
              <a:t>https://www.linkedin.com/in/sophiaeconomides/</a:t>
            </a:r>
            <a:r>
              <a:rPr lang="en-GB" sz="1400" dirty="0">
                <a:solidFill>
                  <a:srgbClr val="FFFFFF"/>
                </a:solidFill>
              </a:rPr>
              <a:t> </a:t>
            </a:r>
          </a:p>
        </p:txBody>
      </p:sp>
      <p:cxnSp>
        <p:nvCxnSpPr>
          <p:cNvPr id="30" name="Straight Connector 29">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805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4329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7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7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1500"/>
                                  </p:stCondLst>
                                  <p:iterate>
                                    <p:tmPct val="10000"/>
                                  </p:iterate>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7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6F59B-593A-3A70-C10C-D1824C03F12D}"/>
              </a:ext>
            </a:extLst>
          </p:cNvPr>
          <p:cNvSpPr>
            <a:spLocks noGrp="1"/>
          </p:cNvSpPr>
          <p:nvPr>
            <p:ph type="title"/>
          </p:nvPr>
        </p:nvSpPr>
        <p:spPr/>
        <p:txBody>
          <a:bodyPr>
            <a:normAutofit/>
          </a:bodyPr>
          <a:lstStyle/>
          <a:p>
            <a:pPr>
              <a:buNone/>
            </a:pPr>
            <a:r>
              <a:rPr lang="el-GR" b="1" dirty="0"/>
              <a:t>Οδηγίες για ένα αποτελεσματικό βίντεο</a:t>
            </a:r>
          </a:p>
        </p:txBody>
      </p:sp>
      <p:sp>
        <p:nvSpPr>
          <p:cNvPr id="3" name="Content Placeholder 2">
            <a:extLst>
              <a:ext uri="{FF2B5EF4-FFF2-40B4-BE49-F238E27FC236}">
                <a16:creationId xmlns:a16="http://schemas.microsoft.com/office/drawing/2014/main" id="{94C7F688-FD4C-8E5E-330F-5632B90EC731}"/>
              </a:ext>
            </a:extLst>
          </p:cNvPr>
          <p:cNvSpPr>
            <a:spLocks noGrp="1"/>
          </p:cNvSpPr>
          <p:nvPr>
            <p:ph idx="1"/>
          </p:nvPr>
        </p:nvSpPr>
        <p:spPr/>
        <p:txBody>
          <a:bodyPr>
            <a:noAutofit/>
          </a:bodyPr>
          <a:lstStyle/>
          <a:p>
            <a:r>
              <a:rPr lang="el-GR" sz="1800" dirty="0">
                <a:latin typeface="Aptos" panose="020B0004020202020204" pitchFamily="34" charset="0"/>
              </a:rPr>
              <a:t>Σαφές μήνυμα</a:t>
            </a:r>
            <a:r>
              <a:rPr lang="en-GB" sz="1800" dirty="0">
                <a:latin typeface="Aptos" panose="020B0004020202020204" pitchFamily="34" charset="0"/>
              </a:rPr>
              <a:t>: </a:t>
            </a:r>
            <a:r>
              <a:rPr lang="el-GR" sz="1800" dirty="0">
                <a:latin typeface="Aptos" panose="020B0004020202020204" pitchFamily="34" charset="0"/>
              </a:rPr>
              <a:t>Αποφασίστε τι θέλετε να πείτε από πριν, κρατήστε το μήνυμα σας σύντομο και κατανοητό. </a:t>
            </a:r>
          </a:p>
          <a:p>
            <a:r>
              <a:rPr lang="el-GR" sz="1800" dirty="0">
                <a:latin typeface="Aptos" panose="020B0004020202020204" pitchFamily="34" charset="0"/>
              </a:rPr>
              <a:t>Δομή &amp; Σενάριο: Αναπτύξτε την ιδέα σας με σαφήνεια, δείξτε το πρότυπό σας ή πλάνα από το έργο σας. </a:t>
            </a:r>
          </a:p>
          <a:p>
            <a:r>
              <a:rPr lang="el-GR" sz="1800" dirty="0">
                <a:latin typeface="Aptos" panose="020B0004020202020204" pitchFamily="34" charset="0"/>
              </a:rPr>
              <a:t>Παρουσίαση: Καθαρή και ευανάγνωστη παρουσίαση, χωρίς μεγάλα κείμενα στην οθόνη, με εικόνες και γραφήματα</a:t>
            </a:r>
          </a:p>
          <a:p>
            <a:r>
              <a:rPr lang="el-GR" sz="1800" dirty="0">
                <a:latin typeface="Aptos" panose="020B0004020202020204" pitchFamily="34" charset="0"/>
              </a:rPr>
              <a:t>Ομιλία &amp; Ήχος: Καθαρός και κατανοητός ήχος, εξασκηθείτε ώστε να είστε άνετοι στην κάμερα.</a:t>
            </a:r>
          </a:p>
          <a:p>
            <a:r>
              <a:rPr lang="el-GR" sz="1800" dirty="0">
                <a:latin typeface="Aptos" panose="020B0004020202020204" pitchFamily="34" charset="0"/>
              </a:rPr>
              <a:t>Χρονισμός &amp; Ροή: Κρατήστε το βίντεο σύντομο (π.χ. 3-4 λεπτά). </a:t>
            </a:r>
          </a:p>
          <a:p>
            <a:r>
              <a:rPr lang="el-GR" sz="1800" dirty="0">
                <a:latin typeface="Aptos" panose="020B0004020202020204" pitchFamily="34" charset="0"/>
              </a:rPr>
              <a:t>Τι θέλετε να κάνει ο θεατής μετά την προβολή του βίντεο;</a:t>
            </a:r>
            <a:endParaRPr lang="en-GB" sz="1800" dirty="0">
              <a:latin typeface="Aptos" panose="020B0004020202020204" pitchFamily="34" charset="0"/>
            </a:endParaRPr>
          </a:p>
        </p:txBody>
      </p:sp>
    </p:spTree>
    <p:extLst>
      <p:ext uri="{BB962C8B-B14F-4D97-AF65-F5344CB8AC3E}">
        <p14:creationId xmlns:p14="http://schemas.microsoft.com/office/powerpoint/2010/main" val="454480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29" name="Rectangle 4128">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6C88EF-619F-6EDC-AB2A-D9DB2BE4361A}"/>
              </a:ext>
            </a:extLst>
          </p:cNvPr>
          <p:cNvSpPr>
            <a:spLocks noGrp="1"/>
          </p:cNvSpPr>
          <p:nvPr>
            <p:ph type="title"/>
          </p:nvPr>
        </p:nvSpPr>
        <p:spPr>
          <a:xfrm>
            <a:off x="5496821" y="1371600"/>
            <a:ext cx="6034187" cy="1097280"/>
          </a:xfrm>
        </p:spPr>
        <p:txBody>
          <a:bodyPr>
            <a:normAutofit/>
          </a:bodyPr>
          <a:lstStyle/>
          <a:p>
            <a:r>
              <a:rPr lang="el-GR"/>
              <a:t>Πληροφορίες</a:t>
            </a:r>
            <a:endParaRPr lang="en-GB" dirty="0"/>
          </a:p>
        </p:txBody>
      </p:sp>
      <p:pic>
        <p:nvPicPr>
          <p:cNvPr id="4102" name="Picture 6" descr="Sky lantern mass release event for Yee Peng and Loy Krathong traditional festival in Chiang Mai, Thailand">
            <a:extLst>
              <a:ext uri="{FF2B5EF4-FFF2-40B4-BE49-F238E27FC236}">
                <a16:creationId xmlns:a16="http://schemas.microsoft.com/office/drawing/2014/main" id="{DF164BFF-A3F9-82A0-A340-77BAB9DD67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0475" r="32242" b="-1"/>
          <a:stretch/>
        </p:blipFill>
        <p:spPr bwMode="auto">
          <a:xfrm>
            <a:off x="20" y="10"/>
            <a:ext cx="4857871"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4131" name="Straight Connector 4130">
            <a:extLst>
              <a:ext uri="{FF2B5EF4-FFF2-40B4-BE49-F238E27FC236}">
                <a16:creationId xmlns:a16="http://schemas.microsoft.com/office/drawing/2014/main" id="{691422F5-4221-4812-AFD9-5479C6D60AD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80905" y="1031005"/>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83D8388-DFDE-F4C1-4FF7-C68803BAC851}"/>
              </a:ext>
            </a:extLst>
          </p:cNvPr>
          <p:cNvSpPr>
            <a:spLocks noGrp="1"/>
          </p:cNvSpPr>
          <p:nvPr>
            <p:ph idx="1"/>
          </p:nvPr>
        </p:nvSpPr>
        <p:spPr>
          <a:xfrm>
            <a:off x="5496821" y="2633236"/>
            <a:ext cx="6034187" cy="3664687"/>
          </a:xfrm>
        </p:spPr>
        <p:txBody>
          <a:bodyPr>
            <a:normAutofit/>
          </a:bodyPr>
          <a:lstStyle/>
          <a:p>
            <a:r>
              <a:rPr lang="en-GB" dirty="0">
                <a:latin typeface="Aptos" panose="020B0004020202020204" pitchFamily="34" charset="0"/>
                <a:hlinkClick r:id="rId4"/>
              </a:rPr>
              <a:t>https://alumni.ee.duth.gr/</a:t>
            </a:r>
            <a:endParaRPr lang="el-GR" dirty="0">
              <a:latin typeface="Aptos" panose="020B0004020202020204" pitchFamily="34" charset="0"/>
            </a:endParaRPr>
          </a:p>
          <a:p>
            <a:r>
              <a:rPr lang="en-GB" b="0" i="0">
                <a:effectLst/>
                <a:latin typeface="Aptos" panose="020B0004020202020204" pitchFamily="34" charset="0"/>
                <a:hlinkClick r:id="rId5"/>
              </a:rPr>
              <a:t>HMMYcompetition@outlook.com</a:t>
            </a:r>
            <a:r>
              <a:rPr lang="en-GB" b="0" i="0">
                <a:effectLst/>
                <a:latin typeface="Aptos" panose="020B0004020202020204" pitchFamily="34" charset="0"/>
              </a:rPr>
              <a:t> (</a:t>
            </a:r>
            <a:r>
              <a:rPr lang="el-GR" b="0" i="0">
                <a:effectLst/>
                <a:latin typeface="Aptos" panose="020B0004020202020204" pitchFamily="34" charset="0"/>
              </a:rPr>
              <a:t>Σοφία Οικονομίδη)</a:t>
            </a:r>
            <a:endParaRPr lang="en-GB" dirty="0">
              <a:latin typeface="Aptos" panose="020B0004020202020204" pitchFamily="34" charset="0"/>
            </a:endParaRPr>
          </a:p>
        </p:txBody>
      </p:sp>
    </p:spTree>
    <p:extLst>
      <p:ext uri="{BB962C8B-B14F-4D97-AF65-F5344CB8AC3E}">
        <p14:creationId xmlns:p14="http://schemas.microsoft.com/office/powerpoint/2010/main" val="1903412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162" name="Straight Connector 6161">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6164" name="Rectangle 6163">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17D9172-2F52-A3D0-961D-B4B3793CA800}"/>
              </a:ext>
            </a:extLst>
          </p:cNvPr>
          <p:cNvSpPr>
            <a:spLocks noGrp="1"/>
          </p:cNvSpPr>
          <p:nvPr>
            <p:ph type="title"/>
          </p:nvPr>
        </p:nvSpPr>
        <p:spPr>
          <a:xfrm>
            <a:off x="7501083" y="1409700"/>
            <a:ext cx="4167042" cy="2875865"/>
          </a:xfrm>
        </p:spPr>
        <p:txBody>
          <a:bodyPr vert="horz" lIns="91440" tIns="45720" rIns="91440" bIns="45720" rtlCol="0" anchor="b">
            <a:normAutofit/>
          </a:bodyPr>
          <a:lstStyle/>
          <a:p>
            <a:r>
              <a:rPr lang="el-GR" sz="5000" b="1" kern="1200" dirty="0">
                <a:solidFill>
                  <a:schemeClr val="tx1"/>
                </a:solidFill>
                <a:latin typeface="+mj-lt"/>
                <a:ea typeface="+mj-ea"/>
                <a:cs typeface="+mj-cs"/>
              </a:rPr>
              <a:t>Ερωτήσεις;</a:t>
            </a:r>
            <a:endParaRPr lang="en-US" sz="5000" b="1" kern="1200" dirty="0">
              <a:solidFill>
                <a:schemeClr val="tx1"/>
              </a:solidFill>
              <a:latin typeface="+mj-lt"/>
              <a:ea typeface="+mj-ea"/>
              <a:cs typeface="+mj-cs"/>
            </a:endParaRPr>
          </a:p>
        </p:txBody>
      </p:sp>
      <p:pic>
        <p:nvPicPr>
          <p:cNvPr id="6148" name="Picture 4" descr="Minimal Government Building Facade In Monochromatic Navy Tones">
            <a:extLst>
              <a:ext uri="{FF2B5EF4-FFF2-40B4-BE49-F238E27FC236}">
                <a16:creationId xmlns:a16="http://schemas.microsoft.com/office/drawing/2014/main" id="{1688933A-FB03-0609-456C-1FCD1C3E166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6081" r="1" b="1"/>
          <a:stretch/>
        </p:blipFill>
        <p:spPr bwMode="auto">
          <a:xfrm>
            <a:off x="20" y="609600"/>
            <a:ext cx="6778327" cy="5688323"/>
          </a:xfrm>
          <a:prstGeom prst="rect">
            <a:avLst/>
          </a:prstGeom>
          <a:noFill/>
          <a:extLst>
            <a:ext uri="{909E8E84-426E-40DD-AFC4-6F175D3DCCD1}">
              <a14:hiddenFill xmlns:a14="http://schemas.microsoft.com/office/drawing/2010/main">
                <a:solidFill>
                  <a:srgbClr val="FFFFFF"/>
                </a:solidFill>
              </a14:hiddenFill>
            </a:ext>
          </a:extLst>
        </p:spPr>
      </p:pic>
      <p:cxnSp>
        <p:nvCxnSpPr>
          <p:cNvPr id="6166" name="Straight Connector 6165">
            <a:extLst>
              <a:ext uri="{FF2B5EF4-FFF2-40B4-BE49-F238E27FC236}">
                <a16:creationId xmlns:a16="http://schemas.microsoft.com/office/drawing/2014/main" id="{7CC73A33-65FF-41A9-A3B0-006753CD10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248400"/>
            <a:ext cx="6778350" cy="49006"/>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585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34229-F895-06D2-F6B1-C016D4D16EEB}"/>
              </a:ext>
            </a:extLst>
          </p:cNvPr>
          <p:cNvSpPr>
            <a:spLocks noGrp="1"/>
          </p:cNvSpPr>
          <p:nvPr>
            <p:ph type="title"/>
          </p:nvPr>
        </p:nvSpPr>
        <p:spPr/>
        <p:txBody>
          <a:bodyPr/>
          <a:lstStyle/>
          <a:p>
            <a:r>
              <a:rPr lang="el-GR" dirty="0"/>
              <a:t>Τί θα συζητήσουμε σήμερα</a:t>
            </a:r>
            <a:endParaRPr lang="en-GB" dirty="0"/>
          </a:p>
        </p:txBody>
      </p:sp>
      <p:sp>
        <p:nvSpPr>
          <p:cNvPr id="3" name="Content Placeholder 2">
            <a:extLst>
              <a:ext uri="{FF2B5EF4-FFF2-40B4-BE49-F238E27FC236}">
                <a16:creationId xmlns:a16="http://schemas.microsoft.com/office/drawing/2014/main" id="{351C2744-7E86-BD5C-D577-101B5555A9CB}"/>
              </a:ext>
            </a:extLst>
          </p:cNvPr>
          <p:cNvSpPr>
            <a:spLocks noGrp="1"/>
          </p:cNvSpPr>
          <p:nvPr>
            <p:ph idx="1"/>
          </p:nvPr>
        </p:nvSpPr>
        <p:spPr/>
        <p:txBody>
          <a:bodyPr>
            <a:normAutofit/>
          </a:bodyPr>
          <a:lstStyle/>
          <a:p>
            <a:r>
              <a:rPr lang="el-GR" dirty="0">
                <a:latin typeface="Aptos" panose="020B0004020202020204" pitchFamily="34" charset="0"/>
              </a:rPr>
              <a:t>Εισαγωγή/ Στόχος του διαγωνισμού</a:t>
            </a:r>
          </a:p>
          <a:p>
            <a:r>
              <a:rPr lang="el-GR" dirty="0">
                <a:latin typeface="Aptos" panose="020B0004020202020204" pitchFamily="34" charset="0"/>
              </a:rPr>
              <a:t>Θέμα του διαγωνισμού, όψεις του προβλήματος</a:t>
            </a:r>
          </a:p>
          <a:p>
            <a:r>
              <a:rPr lang="el-GR" dirty="0">
                <a:latin typeface="Aptos" panose="020B0004020202020204" pitchFamily="34" charset="0"/>
              </a:rPr>
              <a:t>Πώς προσεγγίζουμε το θέμα</a:t>
            </a:r>
          </a:p>
          <a:p>
            <a:r>
              <a:rPr lang="el-GR" dirty="0">
                <a:latin typeface="Aptos" panose="020B0004020202020204" pitchFamily="34" charset="0"/>
              </a:rPr>
              <a:t>Ζητούμενα</a:t>
            </a:r>
          </a:p>
          <a:p>
            <a:r>
              <a:rPr lang="el-GR" dirty="0">
                <a:latin typeface="Aptos" panose="020B0004020202020204" pitchFamily="34" charset="0"/>
              </a:rPr>
              <a:t>Χρονοδιάγραμμα</a:t>
            </a:r>
          </a:p>
          <a:p>
            <a:r>
              <a:rPr lang="el-GR" dirty="0">
                <a:latin typeface="Aptos" panose="020B0004020202020204" pitchFamily="34" charset="0"/>
              </a:rPr>
              <a:t>Ερωτήσεις και σκέψεις</a:t>
            </a:r>
            <a:endParaRPr lang="en-GB" dirty="0">
              <a:latin typeface="Aptos" panose="020B0004020202020204" pitchFamily="34" charset="0"/>
            </a:endParaRPr>
          </a:p>
        </p:txBody>
      </p:sp>
    </p:spTree>
    <p:extLst>
      <p:ext uri="{BB962C8B-B14F-4D97-AF65-F5344CB8AC3E}">
        <p14:creationId xmlns:p14="http://schemas.microsoft.com/office/powerpoint/2010/main" val="3878468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8" name="Rectangle 2067">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691E59-BD4C-8D23-303C-92E9A8C17D1B}"/>
              </a:ext>
            </a:extLst>
          </p:cNvPr>
          <p:cNvSpPr>
            <a:spLocks noGrp="1"/>
          </p:cNvSpPr>
          <p:nvPr>
            <p:ph type="title"/>
          </p:nvPr>
        </p:nvSpPr>
        <p:spPr>
          <a:xfrm>
            <a:off x="5496821" y="1371600"/>
            <a:ext cx="6034187" cy="1097280"/>
          </a:xfrm>
        </p:spPr>
        <p:txBody>
          <a:bodyPr>
            <a:normAutofit/>
          </a:bodyPr>
          <a:lstStyle/>
          <a:p>
            <a:r>
              <a:rPr lang="el-GR"/>
              <a:t>Το πρόβλημα</a:t>
            </a:r>
            <a:endParaRPr lang="en-GB" dirty="0"/>
          </a:p>
        </p:txBody>
      </p:sp>
      <p:pic>
        <p:nvPicPr>
          <p:cNvPr id="2052" name="Picture 4" descr="Spring flowers beside the street in the city on blurred people walking and car driving on the road. Beautiful white and purple flowers around the tree at garden in Europe. Urban street in the morning.">
            <a:extLst>
              <a:ext uri="{FF2B5EF4-FFF2-40B4-BE49-F238E27FC236}">
                <a16:creationId xmlns:a16="http://schemas.microsoft.com/office/drawing/2014/main" id="{F2E72A95-7845-43CB-C827-C19B8342EF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8661" r="28660" b="-1"/>
          <a:stretch/>
        </p:blipFill>
        <p:spPr bwMode="auto">
          <a:xfrm>
            <a:off x="20" y="10"/>
            <a:ext cx="4857871"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2070" name="Straight Connector 2069">
            <a:extLst>
              <a:ext uri="{FF2B5EF4-FFF2-40B4-BE49-F238E27FC236}">
                <a16:creationId xmlns:a16="http://schemas.microsoft.com/office/drawing/2014/main" id="{691422F5-4221-4812-AFD9-5479C6D60AD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80905" y="1031005"/>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B86EF86-470B-71D0-5735-BA5E40EDD545}"/>
              </a:ext>
            </a:extLst>
          </p:cNvPr>
          <p:cNvSpPr>
            <a:spLocks noGrp="1"/>
          </p:cNvSpPr>
          <p:nvPr>
            <p:ph idx="1"/>
          </p:nvPr>
        </p:nvSpPr>
        <p:spPr>
          <a:xfrm>
            <a:off x="5496821" y="2633236"/>
            <a:ext cx="6034187" cy="3664687"/>
          </a:xfrm>
        </p:spPr>
        <p:txBody>
          <a:bodyPr>
            <a:normAutofit/>
          </a:bodyPr>
          <a:lstStyle/>
          <a:p>
            <a:pPr marL="0" indent="0">
              <a:buNone/>
            </a:pPr>
            <a:r>
              <a:rPr lang="el-GR">
                <a:latin typeface="Aptos" panose="020B0004020202020204" pitchFamily="34" charset="0"/>
              </a:rPr>
              <a:t>Η</a:t>
            </a:r>
            <a:r>
              <a:rPr lang="en-GB">
                <a:latin typeface="Aptos" panose="020B0004020202020204" pitchFamily="34" charset="0"/>
              </a:rPr>
              <a:t> </a:t>
            </a:r>
            <a:r>
              <a:rPr lang="el-GR">
                <a:latin typeface="Aptos" panose="020B0004020202020204" pitchFamily="34" charset="0"/>
              </a:rPr>
              <a:t>διαχείριση των αστικών δεδομένων, η αποδοτική χρήση ενέργειας, οι έξυπνες</a:t>
            </a:r>
            <a:r>
              <a:rPr lang="en-GB">
                <a:latin typeface="Aptos" panose="020B0004020202020204" pitchFamily="34" charset="0"/>
              </a:rPr>
              <a:t> </a:t>
            </a:r>
            <a:r>
              <a:rPr lang="el-GR">
                <a:latin typeface="Aptos" panose="020B0004020202020204" pitchFamily="34" charset="0"/>
              </a:rPr>
              <a:t>μεταφορές, οι ψηφιακές υπηρεσίες για πολίτες και η βελτίωση της ποιότητας</a:t>
            </a:r>
            <a:r>
              <a:rPr lang="en-GB">
                <a:latin typeface="Aptos" panose="020B0004020202020204" pitchFamily="34" charset="0"/>
              </a:rPr>
              <a:t> </a:t>
            </a:r>
            <a:r>
              <a:rPr lang="el-GR">
                <a:latin typeface="Aptos" panose="020B0004020202020204" pitchFamily="34" charset="0"/>
              </a:rPr>
              <a:t>ζωής απαιτούν την παρέμβαση μηχανικών. Η επίλυση αυτών των ζητημάτων</a:t>
            </a:r>
            <a:r>
              <a:rPr lang="en-GB">
                <a:latin typeface="Aptos" panose="020B0004020202020204" pitchFamily="34" charset="0"/>
              </a:rPr>
              <a:t> </a:t>
            </a:r>
            <a:r>
              <a:rPr lang="el-GR">
                <a:latin typeface="Aptos" panose="020B0004020202020204" pitchFamily="34" charset="0"/>
              </a:rPr>
              <a:t>προϋποθέτει ευρηματικότητα, συνεργασία και βιώσιμες τεχνολογικές</a:t>
            </a:r>
            <a:r>
              <a:rPr lang="en-GB">
                <a:latin typeface="Aptos" panose="020B0004020202020204" pitchFamily="34" charset="0"/>
              </a:rPr>
              <a:t> </a:t>
            </a:r>
            <a:r>
              <a:rPr lang="el-GR">
                <a:latin typeface="Aptos" panose="020B0004020202020204" pitchFamily="34" charset="0"/>
              </a:rPr>
              <a:t>προσεγγίσεις που μπορούν να μεταμορφώσουν τις πόλεις μας σε ασφαλή</a:t>
            </a:r>
            <a:r>
              <a:rPr lang="en-GB">
                <a:latin typeface="Aptos" panose="020B0004020202020204" pitchFamily="34" charset="0"/>
              </a:rPr>
              <a:t> </a:t>
            </a:r>
            <a:r>
              <a:rPr lang="el-GR">
                <a:latin typeface="Aptos" panose="020B0004020202020204" pitchFamily="34" charset="0"/>
              </a:rPr>
              <a:t>και φιλικά προς το περιβάλλον μέρη για όλους.</a:t>
            </a:r>
          </a:p>
        </p:txBody>
      </p:sp>
    </p:spTree>
    <p:extLst>
      <p:ext uri="{BB962C8B-B14F-4D97-AF65-F5344CB8AC3E}">
        <p14:creationId xmlns:p14="http://schemas.microsoft.com/office/powerpoint/2010/main" val="415374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2" name="Rectangle 1061">
            <a:extLst>
              <a:ext uri="{FF2B5EF4-FFF2-40B4-BE49-F238E27FC236}">
                <a16:creationId xmlns:a16="http://schemas.microsoft.com/office/drawing/2014/main" id="{406BD704-01C2-4341-B99A-116CC7EC5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Madrid ctba skyscraper cityscape cepsa tower Pwc crystal Emperador Castellana convention center caleido business centre four view 360 camera movement 4k sunset sunrise">
            <a:extLst>
              <a:ext uri="{FF2B5EF4-FFF2-40B4-BE49-F238E27FC236}">
                <a16:creationId xmlns:a16="http://schemas.microsoft.com/office/drawing/2014/main" id="{BA57DF2F-D832-7CBA-348E-287D66567A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useBgFill="1">
        <p:nvSpPr>
          <p:cNvPr id="1064" name="Rectangle 1063">
            <a:extLst>
              <a:ext uri="{FF2B5EF4-FFF2-40B4-BE49-F238E27FC236}">
                <a16:creationId xmlns:a16="http://schemas.microsoft.com/office/drawing/2014/main" id="{0225C01B-A296-4FAA-AA46-794F27DF6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4894" y="979075"/>
            <a:ext cx="5777024" cy="5074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E2A39D-F37F-C68B-C925-1C001F4C81C4}"/>
              </a:ext>
            </a:extLst>
          </p:cNvPr>
          <p:cNvSpPr>
            <a:spLocks noGrp="1"/>
          </p:cNvSpPr>
          <p:nvPr>
            <p:ph type="title"/>
          </p:nvPr>
        </p:nvSpPr>
        <p:spPr>
          <a:xfrm>
            <a:off x="1049451" y="1352492"/>
            <a:ext cx="4665540" cy="1143000"/>
          </a:xfrm>
        </p:spPr>
        <p:txBody>
          <a:bodyPr anchor="t">
            <a:normAutofit/>
          </a:bodyPr>
          <a:lstStyle/>
          <a:p>
            <a:pPr>
              <a:lnSpc>
                <a:spcPct val="90000"/>
              </a:lnSpc>
            </a:pPr>
            <a:r>
              <a:rPr lang="el-GR" sz="3700"/>
              <a:t>Όψεις του προβλήματος</a:t>
            </a:r>
            <a:endParaRPr lang="en-GB" sz="3700"/>
          </a:p>
        </p:txBody>
      </p:sp>
      <p:cxnSp>
        <p:nvCxnSpPr>
          <p:cNvPr id="1066" name="Straight Connector 1065">
            <a:extLst>
              <a:ext uri="{FF2B5EF4-FFF2-40B4-BE49-F238E27FC236}">
                <a16:creationId xmlns:a16="http://schemas.microsoft.com/office/drawing/2014/main" id="{62713E66-598D-4B8A-9D2A-67C7AF46EF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85673" y="979075"/>
            <a:ext cx="0" cy="507492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CFB1612-8247-A7D0-D513-C5C4477107FE}"/>
              </a:ext>
            </a:extLst>
          </p:cNvPr>
          <p:cNvSpPr>
            <a:spLocks noGrp="1"/>
          </p:cNvSpPr>
          <p:nvPr>
            <p:ph idx="1"/>
          </p:nvPr>
        </p:nvSpPr>
        <p:spPr>
          <a:xfrm>
            <a:off x="1049454" y="2662356"/>
            <a:ext cx="4665546" cy="3057911"/>
          </a:xfrm>
        </p:spPr>
        <p:txBody>
          <a:bodyPr>
            <a:normAutofit/>
          </a:bodyPr>
          <a:lstStyle/>
          <a:p>
            <a:pPr>
              <a:lnSpc>
                <a:spcPct val="110000"/>
              </a:lnSpc>
            </a:pPr>
            <a:r>
              <a:rPr lang="el-GR" sz="1400" dirty="0">
                <a:latin typeface="Aptos" panose="020B0004020202020204" pitchFamily="34" charset="0"/>
              </a:rPr>
              <a:t>Αστικό περιβάλλον, υποδομές, κατασκευές για μια έξυπνη πόλη. </a:t>
            </a:r>
          </a:p>
          <a:p>
            <a:pPr>
              <a:lnSpc>
                <a:spcPct val="110000"/>
              </a:lnSpc>
            </a:pPr>
            <a:r>
              <a:rPr lang="el-GR" sz="1400" dirty="0">
                <a:latin typeface="Aptos" panose="020B0004020202020204" pitchFamily="34" charset="0"/>
              </a:rPr>
              <a:t>Ενέργεια και ηλεκτροδότηση, ενεργειακή ουδετερότητα. </a:t>
            </a:r>
          </a:p>
          <a:p>
            <a:pPr>
              <a:lnSpc>
                <a:spcPct val="110000"/>
              </a:lnSpc>
            </a:pPr>
            <a:r>
              <a:rPr lang="el-GR" sz="1400" dirty="0">
                <a:latin typeface="Aptos" panose="020B0004020202020204" pitchFamily="34" charset="0"/>
              </a:rPr>
              <a:t>Βιώσιμη, ασφαλής μετακίνηση (δημόσια και ιδιωτική), αυτόνομα οχήματα, συστήματα ελέγχου της κίνησης.  </a:t>
            </a:r>
          </a:p>
          <a:p>
            <a:pPr>
              <a:lnSpc>
                <a:spcPct val="110000"/>
              </a:lnSpc>
            </a:pPr>
            <a:r>
              <a:rPr lang="el-GR" sz="1400" dirty="0">
                <a:latin typeface="Aptos" panose="020B0004020202020204" pitchFamily="34" charset="0"/>
              </a:rPr>
              <a:t>Ατμοσφαιρική ρύπανση, ανακύκλωση και </a:t>
            </a:r>
            <a:r>
              <a:rPr lang="el-GR" sz="1400" dirty="0" err="1">
                <a:latin typeface="Aptos" panose="020B0004020202020204" pitchFamily="34" charset="0"/>
              </a:rPr>
              <a:t>διαχείρηση</a:t>
            </a:r>
            <a:r>
              <a:rPr lang="el-GR" sz="1400" dirty="0">
                <a:latin typeface="Aptos" panose="020B0004020202020204" pitchFamily="34" charset="0"/>
              </a:rPr>
              <a:t> </a:t>
            </a:r>
            <a:r>
              <a:rPr lang="el-GR" sz="1400" dirty="0" err="1">
                <a:latin typeface="Aptos" panose="020B0004020202020204" pitchFamily="34" charset="0"/>
              </a:rPr>
              <a:t>απορριμάτων</a:t>
            </a:r>
            <a:r>
              <a:rPr lang="el-GR" sz="1400" dirty="0">
                <a:latin typeface="Aptos" panose="020B0004020202020204" pitchFamily="34" charset="0"/>
              </a:rPr>
              <a:t>. </a:t>
            </a:r>
          </a:p>
          <a:p>
            <a:pPr>
              <a:lnSpc>
                <a:spcPct val="110000"/>
              </a:lnSpc>
            </a:pPr>
            <a:r>
              <a:rPr lang="el-GR" sz="1400" dirty="0">
                <a:latin typeface="Aptos" panose="020B0004020202020204" pitchFamily="34" charset="0"/>
              </a:rPr>
              <a:t>Συμμετοχή, επιμόρφωση ή διευκόλυνση των κατοίκων. </a:t>
            </a:r>
          </a:p>
          <a:p>
            <a:pPr>
              <a:lnSpc>
                <a:spcPct val="110000"/>
              </a:lnSpc>
            </a:pPr>
            <a:endParaRPr lang="el-GR" sz="1400" dirty="0">
              <a:latin typeface="Aptos" panose="020B0004020202020204" pitchFamily="34" charset="0"/>
            </a:endParaRPr>
          </a:p>
        </p:txBody>
      </p:sp>
    </p:spTree>
    <p:extLst>
      <p:ext uri="{BB962C8B-B14F-4D97-AF65-F5344CB8AC3E}">
        <p14:creationId xmlns:p14="http://schemas.microsoft.com/office/powerpoint/2010/main" val="3225959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57" name="Rectangle 5156">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DA2378-8077-6834-B998-05DACF2D163E}"/>
              </a:ext>
            </a:extLst>
          </p:cNvPr>
          <p:cNvSpPr>
            <a:spLocks noGrp="1"/>
          </p:cNvSpPr>
          <p:nvPr>
            <p:ph type="title"/>
          </p:nvPr>
        </p:nvSpPr>
        <p:spPr>
          <a:xfrm>
            <a:off x="640080" y="1371600"/>
            <a:ext cx="5852160" cy="1097280"/>
          </a:xfrm>
        </p:spPr>
        <p:txBody>
          <a:bodyPr anchor="t">
            <a:normAutofit/>
          </a:bodyPr>
          <a:lstStyle/>
          <a:p>
            <a:r>
              <a:rPr lang="el-GR"/>
              <a:t>Οι λύσεις σας</a:t>
            </a:r>
            <a:endParaRPr lang="en-GB"/>
          </a:p>
        </p:txBody>
      </p:sp>
      <p:cxnSp>
        <p:nvCxnSpPr>
          <p:cNvPr id="5159" name="Straight Connector 5158">
            <a:extLst>
              <a:ext uri="{FF2B5EF4-FFF2-40B4-BE49-F238E27FC236}">
                <a16:creationId xmlns:a16="http://schemas.microsoft.com/office/drawing/2014/main" id="{753FE100-D0AB-4AE2-824B-60CFA31EC6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6281"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58697A7-5F69-E21D-7EBE-BE81B54E85D4}"/>
              </a:ext>
            </a:extLst>
          </p:cNvPr>
          <p:cNvSpPr>
            <a:spLocks noGrp="1"/>
          </p:cNvSpPr>
          <p:nvPr>
            <p:ph idx="1"/>
          </p:nvPr>
        </p:nvSpPr>
        <p:spPr>
          <a:xfrm>
            <a:off x="640080" y="2633236"/>
            <a:ext cx="5852160" cy="3664685"/>
          </a:xfrm>
        </p:spPr>
        <p:txBody>
          <a:bodyPr>
            <a:normAutofit/>
          </a:bodyPr>
          <a:lstStyle/>
          <a:p>
            <a:pPr marL="0" indent="0">
              <a:lnSpc>
                <a:spcPct val="110000"/>
              </a:lnSpc>
              <a:buNone/>
            </a:pPr>
            <a:r>
              <a:rPr lang="el-GR" sz="1300" dirty="0">
                <a:latin typeface="Aptos" panose="020B0004020202020204" pitchFamily="34" charset="0"/>
              </a:rPr>
              <a:t>Η λύση σας μπορεί να περιλάβει:</a:t>
            </a:r>
          </a:p>
          <a:p>
            <a:pPr>
              <a:lnSpc>
                <a:spcPct val="110000"/>
              </a:lnSpc>
            </a:pPr>
            <a:r>
              <a:rPr lang="el-GR" sz="1300" b="1" dirty="0">
                <a:latin typeface="Aptos" panose="020B0004020202020204" pitchFamily="34" charset="0"/>
              </a:rPr>
              <a:t>Προσομοίωση: </a:t>
            </a:r>
            <a:r>
              <a:rPr lang="el-GR" sz="1300" dirty="0">
                <a:latin typeface="Aptos" panose="020B0004020202020204" pitchFamily="34" charset="0"/>
              </a:rPr>
              <a:t>Μπορείτε να δημιουργήσετε υπολογιστικά μοντέλα που αναλύουν και βελτιστοποιούν διαδικασίες σχετικές με τη λειτουργία των πόλεων, όπως ροές κυκλοφορίας, κατανάλωση πόρων ή τη συμπεριφορά των πολιτών απέναντι σε βιώσιμες πρακτικές.</a:t>
            </a:r>
          </a:p>
          <a:p>
            <a:pPr>
              <a:lnSpc>
                <a:spcPct val="110000"/>
              </a:lnSpc>
            </a:pPr>
            <a:r>
              <a:rPr lang="el-GR" sz="1300" b="1" dirty="0">
                <a:latin typeface="Aptos" panose="020B0004020202020204" pitchFamily="34" charset="0"/>
              </a:rPr>
              <a:t>Δημιουργία Προτύπου: </a:t>
            </a:r>
            <a:r>
              <a:rPr lang="el-GR" sz="1300" dirty="0">
                <a:latin typeface="Aptos" panose="020B0004020202020204" pitchFamily="34" charset="0"/>
              </a:rPr>
              <a:t>Έχετε τη δυνατότητα να σχεδιάσετε και να υλοποιήσετε ένα φυσικό ή ψηφιακό πρότυπο, αποδεικνύοντας τη λειτουργικότητα και την πρακτικότητα της λύσης σας σε πραγματικές αστικές συνθήκες.</a:t>
            </a:r>
          </a:p>
          <a:p>
            <a:pPr marL="0" indent="0">
              <a:lnSpc>
                <a:spcPct val="110000"/>
              </a:lnSpc>
              <a:buNone/>
            </a:pPr>
            <a:r>
              <a:rPr lang="el-GR" sz="1300" dirty="0">
                <a:latin typeface="Aptos" panose="020B0004020202020204" pitchFamily="34" charset="0"/>
              </a:rPr>
              <a:t>Είτε επιλέξετε να αναπτύξετε μια προσομοίωση, ένα πρότυπο, έναν συνδυασμό των δύο ή κάτι άλλο, ο στόχος σας είναι η χρήση αρχών της μηχανικής για την αντιμετώπιση μιας συγκεκριμένης πτυχής του προβλήματος. </a:t>
            </a:r>
          </a:p>
          <a:p>
            <a:pPr marL="0" indent="0">
              <a:lnSpc>
                <a:spcPct val="110000"/>
              </a:lnSpc>
              <a:buNone/>
            </a:pPr>
            <a:r>
              <a:rPr lang="el-GR" sz="1300" i="1" dirty="0">
                <a:latin typeface="Aptos" panose="020B0004020202020204" pitchFamily="34" charset="0"/>
              </a:rPr>
              <a:t>Η καινοτομία, η δημιουργικότητα και ένα ισχυρό τεχνικό υπόβαθρο </a:t>
            </a:r>
            <a:r>
              <a:rPr lang="el-GR" sz="1300" dirty="0">
                <a:latin typeface="Aptos" panose="020B0004020202020204" pitchFamily="34" charset="0"/>
              </a:rPr>
              <a:t>θα είναι το κλειδί για να ξεχωρίσετε σε αυτόν τον διαγωνισμό.</a:t>
            </a:r>
            <a:endParaRPr lang="en-GB" sz="1300" dirty="0">
              <a:latin typeface="Aptos" panose="020B0004020202020204" pitchFamily="34" charset="0"/>
            </a:endParaRPr>
          </a:p>
        </p:txBody>
      </p:sp>
      <p:pic>
        <p:nvPicPr>
          <p:cNvPr id="5124" name="Picture 4" descr="Abstract view of a modern sculptural architecture with vibrant red and yellow curves.">
            <a:extLst>
              <a:ext uri="{FF2B5EF4-FFF2-40B4-BE49-F238E27FC236}">
                <a16:creationId xmlns:a16="http://schemas.microsoft.com/office/drawing/2014/main" id="{E7D038C1-EC11-5963-CF18-2A7C74CA5B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3407" r="29422" b="-1"/>
          <a:stretch/>
        </p:blipFill>
        <p:spPr bwMode="auto">
          <a:xfrm>
            <a:off x="7345680" y="10"/>
            <a:ext cx="4846320"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772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2" name="Rectangle 3091">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3078" name="Picture 6" descr="Adult electrical engineer inspect the electrical systems at the equipment control cabinet. Installation of modern electrical station&#10;">
            <a:extLst>
              <a:ext uri="{FF2B5EF4-FFF2-40B4-BE49-F238E27FC236}">
                <a16:creationId xmlns:a16="http://schemas.microsoft.com/office/drawing/2014/main" id="{3652F9CB-8247-63FF-B5B9-A710F709B61C}"/>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rcRect l="19288" r="25264" b="-1"/>
          <a:stretch/>
        </p:blipFill>
        <p:spPr bwMode="auto">
          <a:xfrm>
            <a:off x="-4704" y="10"/>
            <a:ext cx="5696712" cy="6857990"/>
          </a:xfrm>
          <a:prstGeom prst="rect">
            <a:avLst/>
          </a:prstGeom>
          <a:noFill/>
          <a:extLst>
            <a:ext uri="{909E8E84-426E-40DD-AFC4-6F175D3DCCD1}">
              <a14:hiddenFill xmlns:a14="http://schemas.microsoft.com/office/drawing/2010/main">
                <a:solidFill>
                  <a:srgbClr val="FFFFFF"/>
                </a:solidFill>
              </a14:hiddenFill>
            </a:ext>
          </a:extLst>
        </p:spPr>
      </p:pic>
      <p:sp>
        <p:nvSpPr>
          <p:cNvPr id="3094" name="Rectangle 3093">
            <a:extLst>
              <a:ext uri="{FF2B5EF4-FFF2-40B4-BE49-F238E27FC236}">
                <a16:creationId xmlns:a16="http://schemas.microsoft.com/office/drawing/2014/main" id="{F7017262-EEEC-4F5E-917D-A55E68A119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0375" y="-480370"/>
            <a:ext cx="4735963" cy="5696712"/>
          </a:xfrm>
          <a:prstGeom prst="rect">
            <a:avLst/>
          </a:prstGeom>
          <a:gradFill flip="none" rotWithShape="1">
            <a:gsLst>
              <a:gs pos="0">
                <a:srgbClr val="000000">
                  <a:alpha val="0"/>
                </a:srgbClr>
              </a:gs>
              <a:gs pos="58000">
                <a:srgbClr val="000000">
                  <a:alpha val="55000"/>
                </a:srgbClr>
              </a:gs>
              <a:gs pos="93000">
                <a:srgbClr val="000000">
                  <a:alpha val="64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sp>
        <p:nvSpPr>
          <p:cNvPr id="2" name="Title 1">
            <a:extLst>
              <a:ext uri="{FF2B5EF4-FFF2-40B4-BE49-F238E27FC236}">
                <a16:creationId xmlns:a16="http://schemas.microsoft.com/office/drawing/2014/main" id="{CEAEE84D-9D1E-42E3-6CAA-D8EEC586B37F}"/>
              </a:ext>
            </a:extLst>
          </p:cNvPr>
          <p:cNvSpPr>
            <a:spLocks noGrp="1"/>
          </p:cNvSpPr>
          <p:nvPr>
            <p:ph type="title"/>
          </p:nvPr>
        </p:nvSpPr>
        <p:spPr>
          <a:xfrm>
            <a:off x="642519" y="1371601"/>
            <a:ext cx="4023360" cy="2671482"/>
          </a:xfrm>
        </p:spPr>
        <p:txBody>
          <a:bodyPr>
            <a:normAutofit/>
          </a:bodyPr>
          <a:lstStyle/>
          <a:p>
            <a:r>
              <a:rPr lang="el-GR">
                <a:solidFill>
                  <a:srgbClr val="FFFFFF"/>
                </a:solidFill>
              </a:rPr>
              <a:t>Χρονοδιάγραμμα</a:t>
            </a:r>
            <a:endParaRPr lang="en-GB">
              <a:solidFill>
                <a:srgbClr val="FFFFFF"/>
              </a:solidFill>
            </a:endParaRPr>
          </a:p>
        </p:txBody>
      </p:sp>
      <p:cxnSp>
        <p:nvCxnSpPr>
          <p:cNvPr id="3096" name="Straight Connector 3095">
            <a:extLst>
              <a:ext uri="{FF2B5EF4-FFF2-40B4-BE49-F238E27FC236}">
                <a16:creationId xmlns:a16="http://schemas.microsoft.com/office/drawing/2014/main" id="{9A3EDAAA-869E-4AA2-A7CE-BF2C02596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8718"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1D7F188-3C94-C3BE-B051-0BE5356543C1}"/>
              </a:ext>
            </a:extLst>
          </p:cNvPr>
          <p:cNvSpPr>
            <a:spLocks noGrp="1"/>
          </p:cNvSpPr>
          <p:nvPr>
            <p:ph idx="1"/>
          </p:nvPr>
        </p:nvSpPr>
        <p:spPr>
          <a:xfrm>
            <a:off x="6242960" y="1031002"/>
            <a:ext cx="5288049" cy="5266922"/>
          </a:xfrm>
        </p:spPr>
        <p:txBody>
          <a:bodyPr>
            <a:normAutofit/>
          </a:bodyPr>
          <a:lstStyle/>
          <a:p>
            <a:pPr>
              <a:lnSpc>
                <a:spcPct val="110000"/>
              </a:lnSpc>
            </a:pPr>
            <a:r>
              <a:rPr lang="el-GR" dirty="0">
                <a:solidFill>
                  <a:schemeClr val="bg1">
                    <a:lumMod val="75000"/>
                  </a:schemeClr>
                </a:solidFill>
                <a:latin typeface="Aptos" panose="020B0004020202020204" pitchFamily="34" charset="0"/>
              </a:rPr>
              <a:t>1 Απριλίου 2025: Έναρξη του διαγωνισμού. Οι ομάδες μπορούν να αρχίσουν να εργάζονται στις προτάσεις τους και να υποβάλλουν το έντυπο συμμετοχής.</a:t>
            </a:r>
          </a:p>
          <a:p>
            <a:pPr>
              <a:lnSpc>
                <a:spcPct val="110000"/>
              </a:lnSpc>
            </a:pPr>
            <a:r>
              <a:rPr lang="el-GR" dirty="0">
                <a:solidFill>
                  <a:schemeClr val="bg1">
                    <a:lumMod val="75000"/>
                  </a:schemeClr>
                </a:solidFill>
                <a:latin typeface="Aptos" panose="020B0004020202020204" pitchFamily="34" charset="0"/>
              </a:rPr>
              <a:t>5 Απριλίου 2025: Διαδικτυακή ενημερωτική συνεδρία. Παρουσίαση λεπτομερειών για τον διαγωνισμό και ευκαιρία για ερωτήσεις.</a:t>
            </a:r>
          </a:p>
          <a:p>
            <a:pPr>
              <a:lnSpc>
                <a:spcPct val="110000"/>
              </a:lnSpc>
            </a:pPr>
            <a:r>
              <a:rPr lang="el-GR" b="1" dirty="0">
                <a:latin typeface="Aptos" panose="020B0004020202020204" pitchFamily="34" charset="0"/>
              </a:rPr>
              <a:t>5 Μαΐου 2025: Προθεσμία υποβολής των εντύπων συμμετοχής.</a:t>
            </a:r>
          </a:p>
          <a:p>
            <a:pPr>
              <a:lnSpc>
                <a:spcPct val="110000"/>
              </a:lnSpc>
            </a:pPr>
            <a:r>
              <a:rPr lang="el-GR" b="1" dirty="0">
                <a:latin typeface="Aptos" panose="020B0004020202020204" pitchFamily="34" charset="0"/>
              </a:rPr>
              <a:t>16 Μαΐου 2025: Τελική προθεσμία υποβολής των συμμετοχών.</a:t>
            </a:r>
          </a:p>
          <a:p>
            <a:pPr>
              <a:lnSpc>
                <a:spcPct val="110000"/>
              </a:lnSpc>
            </a:pPr>
            <a:r>
              <a:rPr lang="el-GR" dirty="0">
                <a:latin typeface="Aptos" panose="020B0004020202020204" pitchFamily="34" charset="0"/>
              </a:rPr>
              <a:t>7-9 Ιουνίου 2025: Απονομή επάθλου κατά τις εκδηλώσεις για τα 50 χρόνια του τμήματος.</a:t>
            </a:r>
            <a:endParaRPr lang="en-GB" dirty="0">
              <a:latin typeface="Aptos" panose="020B0004020202020204" pitchFamily="34" charset="0"/>
            </a:endParaRPr>
          </a:p>
        </p:txBody>
      </p:sp>
    </p:spTree>
    <p:extLst>
      <p:ext uri="{BB962C8B-B14F-4D97-AF65-F5344CB8AC3E}">
        <p14:creationId xmlns:p14="http://schemas.microsoft.com/office/powerpoint/2010/main" val="1137076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id="{744CAA32-F237-419C-A2DD-43C28D920D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B82BA2-7858-ACBE-23C1-A0DAD59A439F}"/>
              </a:ext>
            </a:extLst>
          </p:cNvPr>
          <p:cNvSpPr>
            <a:spLocks noGrp="1"/>
          </p:cNvSpPr>
          <p:nvPr>
            <p:ph type="title"/>
          </p:nvPr>
        </p:nvSpPr>
        <p:spPr>
          <a:xfrm>
            <a:off x="640080" y="914400"/>
            <a:ext cx="6291472" cy="1097280"/>
          </a:xfrm>
        </p:spPr>
        <p:txBody>
          <a:bodyPr anchor="t">
            <a:normAutofit/>
          </a:bodyPr>
          <a:lstStyle/>
          <a:p>
            <a:r>
              <a:rPr lang="el-GR" dirty="0"/>
              <a:t>Ο διαγωνισμός συνοπτικά</a:t>
            </a:r>
            <a:endParaRPr lang="en-GB" dirty="0"/>
          </a:p>
        </p:txBody>
      </p:sp>
      <p:sp>
        <p:nvSpPr>
          <p:cNvPr id="3" name="Content Placeholder 2">
            <a:extLst>
              <a:ext uri="{FF2B5EF4-FFF2-40B4-BE49-F238E27FC236}">
                <a16:creationId xmlns:a16="http://schemas.microsoft.com/office/drawing/2014/main" id="{966FFCAE-71CA-427C-53CD-1A0787BEE39E}"/>
              </a:ext>
            </a:extLst>
          </p:cNvPr>
          <p:cNvSpPr>
            <a:spLocks noGrp="1"/>
          </p:cNvSpPr>
          <p:nvPr>
            <p:ph idx="1"/>
          </p:nvPr>
        </p:nvSpPr>
        <p:spPr>
          <a:xfrm>
            <a:off x="640080" y="2176036"/>
            <a:ext cx="6291472" cy="4123944"/>
          </a:xfrm>
        </p:spPr>
        <p:txBody>
          <a:bodyPr>
            <a:normAutofit/>
          </a:bodyPr>
          <a:lstStyle/>
          <a:p>
            <a:pPr>
              <a:lnSpc>
                <a:spcPct val="110000"/>
              </a:lnSpc>
            </a:pPr>
            <a:r>
              <a:rPr lang="el-GR" sz="1500" dirty="0">
                <a:latin typeface="Aptos" panose="020B0004020202020204" pitchFamily="34" charset="0"/>
              </a:rPr>
              <a:t>Ο διαγωνισμός απευθύνεται σε ομάδες 4 έως 6 φοιτητών του τμήματος Ηλεκτρολόγων Μηχανικών και Μηχανικών Υπολογιστών του ΔΠΘ, αν και σε κάθε ομάδα μπορεί να υπάρχουν άτομα από άλλα τμήματα </a:t>
            </a:r>
          </a:p>
          <a:p>
            <a:pPr>
              <a:lnSpc>
                <a:spcPct val="110000"/>
              </a:lnSpc>
            </a:pPr>
            <a:r>
              <a:rPr lang="el-GR" sz="1500" dirty="0">
                <a:latin typeface="Aptos" panose="020B0004020202020204" pitchFamily="34" charset="0"/>
              </a:rPr>
              <a:t>Οι συμμετοχές αποτελούνται από:</a:t>
            </a:r>
          </a:p>
          <a:p>
            <a:pPr lvl="1">
              <a:lnSpc>
                <a:spcPct val="110000"/>
              </a:lnSpc>
            </a:pPr>
            <a:r>
              <a:rPr lang="el-GR" sz="1500" dirty="0">
                <a:latin typeface="Aptos" panose="020B0004020202020204" pitchFamily="34" charset="0"/>
              </a:rPr>
              <a:t>Μία </a:t>
            </a:r>
            <a:r>
              <a:rPr lang="el-GR" sz="1500" b="1" dirty="0">
                <a:latin typeface="Aptos" panose="020B0004020202020204" pitchFamily="34" charset="0"/>
              </a:rPr>
              <a:t>γραπτή εργασία 1000-1200 λέξεων</a:t>
            </a:r>
            <a:r>
              <a:rPr lang="el-GR" sz="1500" dirty="0">
                <a:latin typeface="Aptos" panose="020B0004020202020204" pitchFamily="34" charset="0"/>
              </a:rPr>
              <a:t>. Η εργασία θα σας επιτρέψει να παρουσιάσετε τη καινοτόμο λύση της ομάδας σας με σαφή και λεπτομερή τρόπο, ακολουθώντας την τυπική δομή μας πανεπιστημιακής εργασίας και θα περιλαμβάνει εικόνες και σχέδια. </a:t>
            </a:r>
          </a:p>
          <a:p>
            <a:pPr lvl="1">
              <a:lnSpc>
                <a:spcPct val="110000"/>
              </a:lnSpc>
            </a:pPr>
            <a:r>
              <a:rPr lang="el-GR" sz="1500" dirty="0">
                <a:latin typeface="Aptos" panose="020B0004020202020204" pitchFamily="34" charset="0"/>
              </a:rPr>
              <a:t>Ένα σύντομο </a:t>
            </a:r>
            <a:r>
              <a:rPr lang="el-GR" sz="1500" b="1" dirty="0">
                <a:latin typeface="Aptos" panose="020B0004020202020204" pitchFamily="34" charset="0"/>
              </a:rPr>
              <a:t>βίντεο έως πέντε λεπτά </a:t>
            </a:r>
            <a:r>
              <a:rPr lang="el-GR" sz="1500" dirty="0">
                <a:latin typeface="Aptos" panose="020B0004020202020204" pitchFamily="34" charset="0"/>
              </a:rPr>
              <a:t>που να παρουσιάζει τη λύση σας. Το βίντεο δεν χρειάζεται να είναι επαγγελματικής ποιότητας, αλλά πρέπει να είναι καθαρό και κατανοητό.</a:t>
            </a:r>
            <a:endParaRPr lang="en-GB" sz="1500" dirty="0">
              <a:latin typeface="Aptos" panose="020B0004020202020204" pitchFamily="34" charset="0"/>
            </a:endParaRPr>
          </a:p>
        </p:txBody>
      </p:sp>
      <p:pic>
        <p:nvPicPr>
          <p:cNvPr id="7170" name="Picture 2" descr="Blurred photo capturing the dynamic atmosphere of a modern open-plan office with people engaged in discussion and work. Resplendent.">
            <a:extLst>
              <a:ext uri="{FF2B5EF4-FFF2-40B4-BE49-F238E27FC236}">
                <a16:creationId xmlns:a16="http://schemas.microsoft.com/office/drawing/2014/main" id="{2067E81A-1DFC-3C51-D7B5-6822B16C73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1804" r="23190"/>
          <a:stretch/>
        </p:blipFill>
        <p:spPr bwMode="auto">
          <a:xfrm>
            <a:off x="7776429" y="914400"/>
            <a:ext cx="4414591" cy="5357106"/>
          </a:xfrm>
          <a:prstGeom prst="rect">
            <a:avLst/>
          </a:prstGeom>
          <a:noFill/>
          <a:extLst>
            <a:ext uri="{909E8E84-426E-40DD-AFC4-6F175D3DCCD1}">
              <a14:hiddenFill xmlns:a14="http://schemas.microsoft.com/office/drawing/2010/main">
                <a:solidFill>
                  <a:srgbClr val="FFFFFF"/>
                </a:solidFill>
              </a14:hiddenFill>
            </a:ext>
          </a:extLst>
        </p:spPr>
      </p:pic>
      <p:cxnSp>
        <p:nvCxnSpPr>
          <p:cNvPr id="7177" name="Straight Connector 7176">
            <a:extLst>
              <a:ext uri="{FF2B5EF4-FFF2-40B4-BE49-F238E27FC236}">
                <a16:creationId xmlns:a16="http://schemas.microsoft.com/office/drawing/2014/main" id="{92025DBA-8780-9CA0-2826-FF6E3BD1A0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774468" y="6271515"/>
            <a:ext cx="4416552" cy="1"/>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771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8556D1-1843-1E0F-84FB-A34462564A40}"/>
              </a:ext>
            </a:extLst>
          </p:cNvPr>
          <p:cNvSpPr>
            <a:spLocks noGrp="1"/>
          </p:cNvSpPr>
          <p:nvPr>
            <p:ph type="title"/>
          </p:nvPr>
        </p:nvSpPr>
        <p:spPr>
          <a:xfrm>
            <a:off x="643573" y="1371600"/>
            <a:ext cx="3250069" cy="2696866"/>
          </a:xfrm>
        </p:spPr>
        <p:txBody>
          <a:bodyPr vert="horz" lIns="91440" tIns="45720" rIns="91440" bIns="45720" rtlCol="0" anchor="t">
            <a:normAutofit/>
          </a:bodyPr>
          <a:lstStyle/>
          <a:p>
            <a:r>
              <a:rPr lang="en-US" sz="4400"/>
              <a:t>Δομή της εργασίας</a:t>
            </a:r>
          </a:p>
        </p:txBody>
      </p:sp>
      <p:cxnSp>
        <p:nvCxnSpPr>
          <p:cNvPr id="18" name="Straight Connector 17">
            <a:extLst>
              <a:ext uri="{FF2B5EF4-FFF2-40B4-BE49-F238E27FC236}">
                <a16:creationId xmlns:a16="http://schemas.microsoft.com/office/drawing/2014/main" id="{8CED01B4-40F2-4CAE-8062-1D4CE8454C3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2835"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graphicFrame>
        <p:nvGraphicFramePr>
          <p:cNvPr id="9" name="Content Placeholder 8">
            <a:extLst>
              <a:ext uri="{FF2B5EF4-FFF2-40B4-BE49-F238E27FC236}">
                <a16:creationId xmlns:a16="http://schemas.microsoft.com/office/drawing/2014/main" id="{78A9EE0D-D508-1A9B-E1F0-9DBD2B634A07}"/>
              </a:ext>
            </a:extLst>
          </p:cNvPr>
          <p:cNvGraphicFramePr>
            <a:graphicFrameLocks noGrp="1"/>
          </p:cNvGraphicFramePr>
          <p:nvPr>
            <p:ph idx="1"/>
            <p:extLst>
              <p:ext uri="{D42A27DB-BD31-4B8C-83A1-F6EECF244321}">
                <p14:modId xmlns:p14="http://schemas.microsoft.com/office/powerpoint/2010/main" val="3629578028"/>
              </p:ext>
            </p:extLst>
          </p:nvPr>
        </p:nvGraphicFramePr>
        <p:xfrm>
          <a:off x="4444723" y="1285077"/>
          <a:ext cx="7086287" cy="4365259"/>
        </p:xfrm>
        <a:graphic>
          <a:graphicData uri="http://schemas.openxmlformats.org/drawingml/2006/table">
            <a:tbl>
              <a:tblPr firstRow="1" firstCol="1" bandRow="1"/>
              <a:tblGrid>
                <a:gridCol w="4172891">
                  <a:extLst>
                    <a:ext uri="{9D8B030D-6E8A-4147-A177-3AD203B41FA5}">
                      <a16:colId xmlns:a16="http://schemas.microsoft.com/office/drawing/2014/main" val="1700855646"/>
                    </a:ext>
                  </a:extLst>
                </a:gridCol>
                <a:gridCol w="2913396">
                  <a:extLst>
                    <a:ext uri="{9D8B030D-6E8A-4147-A177-3AD203B41FA5}">
                      <a16:colId xmlns:a16="http://schemas.microsoft.com/office/drawing/2014/main" val="2972435644"/>
                    </a:ext>
                  </a:extLst>
                </a:gridCol>
              </a:tblGrid>
              <a:tr h="373132">
                <a:tc gridSpan="2">
                  <a:txBody>
                    <a:bodyPr/>
                    <a:lstStyle/>
                    <a:p>
                      <a:pPr algn="l" fontAlgn="t">
                        <a:lnSpc>
                          <a:spcPct val="115000"/>
                        </a:lnSpc>
                        <a:spcAft>
                          <a:spcPts val="800"/>
                        </a:spcAft>
                        <a:buNone/>
                      </a:pPr>
                      <a:r>
                        <a:rPr lang="el-GR" sz="1400" b="1" i="0" u="none" strike="noStrike" kern="100">
                          <a:effectLst/>
                          <a:latin typeface="Aptos" panose="020B0004020202020204" pitchFamily="34" charset="0"/>
                          <a:ea typeface="Aptos" panose="020B0004020202020204" pitchFamily="34" charset="0"/>
                          <a:cs typeface="Times New Roman" panose="02020603050405020304" pitchFamily="18" charset="0"/>
                        </a:rPr>
                        <a:t>Δομή της εργασίας</a:t>
                      </a:r>
                      <a:endParaRPr lang="el-GR" sz="1800" b="0" i="0" u="none" strike="noStrike">
                        <a:effectLst/>
                        <a:latin typeface="Arial" panose="020B0604020202020204" pitchFamily="34" charset="0"/>
                      </a:endParaRPr>
                    </a:p>
                  </a:txBody>
                  <a:tcPr marL="91379" marR="91379" marT="45690" marB="4569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225763975"/>
                  </a:ext>
                </a:extLst>
              </a:tr>
              <a:tr h="567947">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Τιτλος</a:t>
                      </a:r>
                      <a:endParaRPr lang="el-GR" sz="1800" b="0" i="0" u="none" strike="noStrike">
                        <a:effectLst/>
                        <a:latin typeface="Arial" panose="020B0604020202020204" pitchFamily="34" charset="0"/>
                      </a:endParaRPr>
                    </a:p>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Ένας αντιπροσωπευτικος τίτλος για την ιδέα σας</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96939578"/>
                  </a:ext>
                </a:extLst>
              </a:tr>
              <a:tr h="256243">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Ονόματα μελών της ομάδας</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626627"/>
                  </a:ext>
                </a:extLst>
              </a:tr>
              <a:tr h="567947">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Περίληψη</a:t>
                      </a:r>
                      <a:endParaRPr lang="el-GR" sz="1800" b="0" i="0" u="none" strike="noStrike">
                        <a:effectLst/>
                        <a:latin typeface="Arial" panose="020B0604020202020204" pitchFamily="34" charset="0"/>
                      </a:endParaRPr>
                    </a:p>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Μία σύντομη παράγραφος (δεν μετράει στον αριθμό λέξεων)</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5476412"/>
                  </a:ext>
                </a:extLst>
              </a:tr>
              <a:tr h="1401527">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Εισαγωγή</a:t>
                      </a:r>
                      <a:endParaRPr lang="el-GR" sz="1800" b="0" i="0" u="none" strike="noStrike">
                        <a:effectLst/>
                        <a:latin typeface="Arial" panose="020B0604020202020204" pitchFamily="34" charset="0"/>
                      </a:endParaRPr>
                    </a:p>
                    <a:p>
                      <a:pPr marL="347472" indent="-347472" algn="l" fontAlgn="t">
                        <a:lnSpc>
                          <a:spcPct val="115000"/>
                        </a:lnSpc>
                        <a:spcAft>
                          <a:spcPts val="800"/>
                        </a:spcAft>
                        <a:buNone/>
                        <a:tabLst>
                          <a:tab pos="457200" algn="l"/>
                        </a:tabLst>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Σύντομη περιγραφή του προβλήματος ή της ευκαιρίας για λύση που εντοπίσατε.</a:t>
                      </a:r>
                      <a:endParaRPr lang="el-GR" sz="1800" b="0" i="0" u="none" strike="noStrike">
                        <a:effectLst/>
                        <a:latin typeface="Arial" panose="020B0604020202020204" pitchFamily="34" charset="0"/>
                      </a:endParaRPr>
                    </a:p>
                    <a:p>
                      <a:pPr marL="347472" indent="-347472" algn="l" fontAlgn="t">
                        <a:lnSpc>
                          <a:spcPct val="115000"/>
                        </a:lnSpc>
                        <a:spcAft>
                          <a:spcPts val="800"/>
                        </a:spcAft>
                        <a:buNone/>
                        <a:tabLst>
                          <a:tab pos="457200" algn="l"/>
                        </a:tabLst>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Σημασία του θέματος και γιατί είναι κρίσιμο.</a:t>
                      </a:r>
                      <a:endParaRPr lang="el-GR" sz="1800" b="0" i="0" u="none" strike="noStrike">
                        <a:effectLst/>
                        <a:latin typeface="Arial" panose="020B0604020202020204" pitchFamily="34" charset="0"/>
                      </a:endParaRPr>
                    </a:p>
                    <a:p>
                      <a:pPr marL="347472" indent="-347472" algn="l" fontAlgn="t">
                        <a:lnSpc>
                          <a:spcPct val="115000"/>
                        </a:lnSpc>
                        <a:spcAft>
                          <a:spcPts val="800"/>
                        </a:spcAft>
                        <a:buNone/>
                        <a:tabLst>
                          <a:tab pos="457200" algn="l"/>
                        </a:tabLst>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Στόχος της ιδέας σας και τι επιδιώκει να λύσει ή να βελτιώσει.</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100-200 λέξεις</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0513795"/>
                  </a:ext>
                </a:extLst>
              </a:tr>
              <a:tr h="1198463">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Περιγραφή και ανάλυση της ιδέας</a:t>
                      </a:r>
                      <a:endParaRPr lang="el-GR" sz="1800" b="0" i="0" u="none" strike="noStrike">
                        <a:effectLst/>
                        <a:latin typeface="Arial" panose="020B0604020202020204" pitchFamily="34" charset="0"/>
                      </a:endParaRPr>
                    </a:p>
                    <a:p>
                      <a:pPr marL="347472" indent="-347472" algn="l" fontAlgn="t">
                        <a:lnSpc>
                          <a:spcPct val="115000"/>
                        </a:lnSpc>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Περιγραφή της προτεινόμενης λύσης/ιδέας.</a:t>
                      </a:r>
                      <a:endParaRPr lang="el-GR" sz="1800" b="0" i="0" u="none" strike="noStrike">
                        <a:effectLst/>
                        <a:latin typeface="Arial" panose="020B0604020202020204" pitchFamily="34" charset="0"/>
                      </a:endParaRPr>
                    </a:p>
                    <a:p>
                      <a:pPr marL="347472" indent="-347472" algn="l" fontAlgn="t">
                        <a:lnSpc>
                          <a:spcPct val="115000"/>
                        </a:lnSpc>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Καινοτομία και τι την καθιστά μοναδική.</a:t>
                      </a:r>
                      <a:endParaRPr lang="el-GR" sz="1800" b="0" i="0" u="none" strike="noStrike">
                        <a:effectLst/>
                        <a:latin typeface="Arial" panose="020B0604020202020204" pitchFamily="34" charset="0"/>
                      </a:endParaRPr>
                    </a:p>
                    <a:p>
                      <a:pPr marL="347472" indent="-347472"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Πώς μπορεί να υλοποιηθεί και ποιοι πόροι απαιτούνται.</a:t>
                      </a:r>
                      <a:endParaRPr lang="el-GR" sz="1800" b="0" i="0" u="none" strike="noStrike">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dirty="0">
                          <a:effectLst/>
                          <a:latin typeface="Aptos" panose="020B0004020202020204" pitchFamily="34" charset="0"/>
                          <a:ea typeface="Aptos" panose="020B0004020202020204" pitchFamily="34" charset="0"/>
                          <a:cs typeface="Times New Roman" panose="02020603050405020304" pitchFamily="18" charset="0"/>
                        </a:rPr>
                        <a:t>400-500 λέξεις</a:t>
                      </a:r>
                      <a:endParaRPr lang="el-GR" sz="1800" b="0" i="0" u="none" strike="noStrike" dirty="0">
                        <a:effectLst/>
                        <a:latin typeface="Arial" panose="020B0604020202020204" pitchFamily="34" charset="0"/>
                      </a:endParaRPr>
                    </a:p>
                    <a:p>
                      <a:pPr algn="l" fontAlgn="t">
                        <a:lnSpc>
                          <a:spcPct val="115000"/>
                        </a:lnSpc>
                        <a:spcAft>
                          <a:spcPts val="800"/>
                        </a:spcAft>
                        <a:buNone/>
                      </a:pPr>
                      <a:r>
                        <a:rPr lang="el-GR" sz="1200" b="0" i="0" u="none" strike="noStrike" kern="100" dirty="0">
                          <a:effectLst/>
                          <a:latin typeface="Aptos" panose="020B0004020202020204" pitchFamily="34" charset="0"/>
                          <a:ea typeface="Aptos" panose="020B0004020202020204" pitchFamily="34" charset="0"/>
                          <a:cs typeface="Times New Roman" panose="02020603050405020304" pitchFamily="18" charset="0"/>
                        </a:rPr>
                        <a:t>Μην ξεχάσετε να περιλάβετε σχέδια, φωτογραφίες και διαγράμματα που παρουσιάζουν την ιδέα σας και τη λειτουργία της</a:t>
                      </a:r>
                      <a:endParaRPr lang="el-GR" sz="1800" b="0" i="0" u="none" strike="noStrike" dirty="0">
                        <a:effectLst/>
                        <a:latin typeface="Arial" panose="020B0604020202020204" pitchFamily="34" charset="0"/>
                      </a:endParaRPr>
                    </a:p>
                  </a:txBody>
                  <a:tcPr marL="68534" marR="68534" marT="95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928635"/>
                  </a:ext>
                </a:extLst>
              </a:tr>
            </a:tbl>
          </a:graphicData>
        </a:graphic>
      </p:graphicFrame>
    </p:spTree>
    <p:extLst>
      <p:ext uri="{BB962C8B-B14F-4D97-AF65-F5344CB8AC3E}">
        <p14:creationId xmlns:p14="http://schemas.microsoft.com/office/powerpoint/2010/main" val="376990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E401A0-B81E-45D9-9CA2-8EF3D64853F1}"/>
            </a:ext>
          </a:extLst>
        </p:cNvPr>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30" name="Rectangle 29">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FE1D7A-519E-6B82-8BAD-72CAE55C77CA}"/>
              </a:ext>
            </a:extLst>
          </p:cNvPr>
          <p:cNvSpPr>
            <a:spLocks noGrp="1"/>
          </p:cNvSpPr>
          <p:nvPr>
            <p:ph type="title"/>
          </p:nvPr>
        </p:nvSpPr>
        <p:spPr>
          <a:xfrm>
            <a:off x="640079" y="1021842"/>
            <a:ext cx="3156857" cy="2642616"/>
          </a:xfrm>
        </p:spPr>
        <p:txBody>
          <a:bodyPr vert="horz" lIns="91440" tIns="45720" rIns="91440" bIns="45720" rtlCol="0" anchor="b">
            <a:normAutofit/>
          </a:bodyPr>
          <a:lstStyle/>
          <a:p>
            <a:r>
              <a:rPr lang="en-US" sz="4400" dirty="0" err="1"/>
              <a:t>Δομή</a:t>
            </a:r>
            <a:r>
              <a:rPr lang="en-US" sz="4400" dirty="0"/>
              <a:t> </a:t>
            </a:r>
            <a:r>
              <a:rPr lang="en-US" sz="4400" dirty="0" err="1"/>
              <a:t>της</a:t>
            </a:r>
            <a:r>
              <a:rPr lang="en-US" sz="4400" dirty="0"/>
              <a:t> </a:t>
            </a:r>
            <a:r>
              <a:rPr lang="en-US" sz="4400" dirty="0" err="1"/>
              <a:t>εργ</a:t>
            </a:r>
            <a:r>
              <a:rPr lang="en-US" sz="4400" dirty="0"/>
              <a:t>ασίας</a:t>
            </a:r>
            <a:r>
              <a:rPr lang="el-GR" sz="4400" dirty="0"/>
              <a:t> (συνέχεια)</a:t>
            </a:r>
            <a:endParaRPr lang="en-US" sz="4400" dirty="0"/>
          </a:p>
        </p:txBody>
      </p:sp>
      <p:cxnSp>
        <p:nvCxnSpPr>
          <p:cNvPr id="31" name="Straight Connector 30">
            <a:extLst>
              <a:ext uri="{FF2B5EF4-FFF2-40B4-BE49-F238E27FC236}">
                <a16:creationId xmlns:a16="http://schemas.microsoft.com/office/drawing/2014/main" id="{750527CE-FCD0-40C8-B37A-39331C2A4F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011930"/>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graphicFrame>
        <p:nvGraphicFramePr>
          <p:cNvPr id="5" name="Content Placeholder 4">
            <a:extLst>
              <a:ext uri="{FF2B5EF4-FFF2-40B4-BE49-F238E27FC236}">
                <a16:creationId xmlns:a16="http://schemas.microsoft.com/office/drawing/2014/main" id="{796AEB13-E065-2510-BBE4-443E6EB669D4}"/>
              </a:ext>
            </a:extLst>
          </p:cNvPr>
          <p:cNvGraphicFramePr>
            <a:graphicFrameLocks noGrp="1"/>
          </p:cNvGraphicFramePr>
          <p:nvPr>
            <p:ph idx="1"/>
            <p:extLst>
              <p:ext uri="{D42A27DB-BD31-4B8C-83A1-F6EECF244321}">
                <p14:modId xmlns:p14="http://schemas.microsoft.com/office/powerpoint/2010/main" val="1045429483"/>
              </p:ext>
            </p:extLst>
          </p:nvPr>
        </p:nvGraphicFramePr>
        <p:xfrm>
          <a:off x="4604641" y="1443207"/>
          <a:ext cx="6876288" cy="4041072"/>
        </p:xfrm>
        <a:graphic>
          <a:graphicData uri="http://schemas.openxmlformats.org/drawingml/2006/table">
            <a:tbl>
              <a:tblPr firstRow="1" firstCol="1" bandRow="1"/>
              <a:tblGrid>
                <a:gridCol w="4104928">
                  <a:extLst>
                    <a:ext uri="{9D8B030D-6E8A-4147-A177-3AD203B41FA5}">
                      <a16:colId xmlns:a16="http://schemas.microsoft.com/office/drawing/2014/main" val="123623701"/>
                    </a:ext>
                  </a:extLst>
                </a:gridCol>
                <a:gridCol w="2771360">
                  <a:extLst>
                    <a:ext uri="{9D8B030D-6E8A-4147-A177-3AD203B41FA5}">
                      <a16:colId xmlns:a16="http://schemas.microsoft.com/office/drawing/2014/main" val="1791307851"/>
                    </a:ext>
                  </a:extLst>
                </a:gridCol>
              </a:tblGrid>
              <a:tr h="1364724">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Εφαρμογή &amp; Οφέλη </a:t>
                      </a:r>
                      <a:endParaRPr lang="el-GR" sz="1800" b="0" i="0" u="none" strike="noStrike">
                        <a:effectLst/>
                        <a:latin typeface="Arial" panose="020B0604020202020204" pitchFamily="34" charset="0"/>
                      </a:endParaRPr>
                    </a:p>
                    <a:p>
                      <a:pPr marL="347472" indent="-347472" algn="l" fontAlgn="t">
                        <a:lnSpc>
                          <a:spcPct val="115000"/>
                        </a:lnSpc>
                        <a:spcAft>
                          <a:spcPts val="800"/>
                        </a:spcAft>
                        <a:buNone/>
                        <a:tabLst>
                          <a:tab pos="457200" algn="l"/>
                        </a:tabLst>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Οφέλη και πώς θα επηρεάσει την κοινωνία, το περιβάλλον ή την οικονομία.</a:t>
                      </a:r>
                      <a:endParaRPr lang="el-GR" sz="1800" b="0" i="0" u="none" strike="noStrike">
                        <a:effectLst/>
                        <a:latin typeface="Arial" panose="020B0604020202020204" pitchFamily="34" charset="0"/>
                      </a:endParaRPr>
                    </a:p>
                    <a:p>
                      <a:pPr marL="347472" indent="-347472" algn="l" fontAlgn="t">
                        <a:lnSpc>
                          <a:spcPct val="115000"/>
                        </a:lnSpc>
                        <a:spcAft>
                          <a:spcPts val="800"/>
                        </a:spcAft>
                        <a:buNone/>
                        <a:tabLst>
                          <a:tab pos="457200" algn="l"/>
                        </a:tabLst>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Ποιοί θα μπορούσαν να ενισχύσουν την υλοποίηση;</a:t>
                      </a:r>
                      <a:endParaRPr lang="el-GR" sz="1800" b="0" i="0" u="none" strike="noStrike">
                        <a:effectLst/>
                        <a:latin typeface="Arial" panose="020B0604020202020204" pitchFamily="34" charset="0"/>
                      </a:endParaRPr>
                    </a:p>
                    <a:p>
                      <a:pPr marL="347472" indent="-347472" algn="l" fontAlgn="t">
                        <a:lnSpc>
                          <a:spcPct val="115000"/>
                        </a:lnSpc>
                        <a:spcAft>
                          <a:spcPts val="800"/>
                        </a:spcAft>
                        <a:buNone/>
                        <a:tabLst>
                          <a:tab pos="457200" algn="l"/>
                        </a:tabLst>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Μελλοντική εξέλιξη της ιδέας.</a:t>
                      </a:r>
                      <a:endParaRPr lang="el-GR" sz="1800" b="0" i="0" u="none" strike="noStrike">
                        <a:effectLst/>
                        <a:latin typeface="Arial" panose="020B0604020202020204" pitchFamily="34" charset="0"/>
                      </a:endParaRPr>
                    </a:p>
                  </a:txBody>
                  <a:tcPr marL="66735" marR="66735" marT="92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200-300 λέξεις</a:t>
                      </a:r>
                      <a:endParaRPr lang="el-GR" sz="1800" b="0" i="0" u="none" strike="noStrike">
                        <a:effectLst/>
                        <a:latin typeface="Arial" panose="020B0604020202020204" pitchFamily="34" charset="0"/>
                      </a:endParaRPr>
                    </a:p>
                  </a:txBody>
                  <a:tcPr marL="66735" marR="66735" marT="92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6902986"/>
                  </a:ext>
                </a:extLst>
              </a:tr>
              <a:tr h="856552">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Συμπέρασμα</a:t>
                      </a:r>
                      <a:endParaRPr lang="el-GR" sz="1800" b="0" i="0" u="none" strike="noStrike">
                        <a:effectLst/>
                        <a:latin typeface="Arial" panose="020B0604020202020204" pitchFamily="34" charset="0"/>
                      </a:endParaRPr>
                    </a:p>
                    <a:p>
                      <a:pPr marL="347472" indent="-347472" algn="l" fontAlgn="t">
                        <a:lnSpc>
                          <a:spcPct val="115000"/>
                        </a:lnSpc>
                        <a:spcAft>
                          <a:spcPts val="800"/>
                        </a:spcAft>
                        <a:buNone/>
                        <a:tabLst>
                          <a:tab pos="457200" algn="l"/>
                        </a:tabLst>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Ανακεφαλαίωση της πρότασης και η αξία της.</a:t>
                      </a:r>
                      <a:endParaRPr lang="el-GR" sz="1800" b="0" i="0" u="none" strike="noStrike">
                        <a:effectLst/>
                        <a:latin typeface="Arial" panose="020B0604020202020204" pitchFamily="34" charset="0"/>
                      </a:endParaRPr>
                    </a:p>
                    <a:p>
                      <a:pPr marL="347472" indent="-347472" algn="l" fontAlgn="t">
                        <a:lnSpc>
                          <a:spcPct val="115000"/>
                        </a:lnSpc>
                        <a:spcAft>
                          <a:spcPts val="800"/>
                        </a:spcAft>
                        <a:buNone/>
                        <a:tabLst>
                          <a:tab pos="457200" algn="l"/>
                        </a:tabLst>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Τελικό μήνυμα και γιατί αξίζει να υλοποιηθεί.</a:t>
                      </a:r>
                      <a:endParaRPr lang="el-GR" sz="1800" b="0" i="0" u="none" strike="noStrike">
                        <a:effectLst/>
                        <a:latin typeface="Arial" panose="020B0604020202020204" pitchFamily="34" charset="0"/>
                      </a:endParaRPr>
                    </a:p>
                  </a:txBody>
                  <a:tcPr marL="66735" marR="66735" marT="92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100-200 λέξεις</a:t>
                      </a:r>
                      <a:endParaRPr lang="el-GR" sz="1800" b="0" i="0" u="none" strike="noStrike">
                        <a:effectLst/>
                        <a:latin typeface="Arial" panose="020B0604020202020204" pitchFamily="34" charset="0"/>
                      </a:endParaRPr>
                    </a:p>
                  </a:txBody>
                  <a:tcPr marL="66735" marR="66735" marT="92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8690580"/>
                  </a:ext>
                </a:extLst>
              </a:tr>
              <a:tr h="962339">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Βιβλιογραφία- Πηγές</a:t>
                      </a:r>
                      <a:endParaRPr lang="el-GR" sz="1800" b="0" i="0" u="none" strike="noStrike">
                        <a:effectLst/>
                        <a:latin typeface="Arial" panose="020B0604020202020204" pitchFamily="34" charset="0"/>
                      </a:endParaRPr>
                    </a:p>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Αναλυτική λίστα πηγών και ερευνητικού υλικού που χρησιμοποιήσατε για την ανάπτυξη της ιδέας σας (</a:t>
                      </a:r>
                      <a:r>
                        <a:rPr lang="en-US" sz="1200" b="0" i="0" u="none" strike="noStrike" kern="100">
                          <a:effectLst/>
                          <a:latin typeface="Aptos" panose="020B0004020202020204" pitchFamily="34" charset="0"/>
                          <a:ea typeface="Aptos" panose="020B0004020202020204" pitchFamily="34" charset="0"/>
                          <a:cs typeface="Times New Roman" panose="02020603050405020304" pitchFamily="18" charset="0"/>
                        </a:rPr>
                        <a:t>Harvard, APA </a:t>
                      </a: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κλπ)</a:t>
                      </a:r>
                      <a:endParaRPr lang="el-GR" sz="1800" b="0" i="0" u="none" strike="noStrike">
                        <a:effectLst/>
                        <a:latin typeface="Arial" panose="020B0604020202020204" pitchFamily="34" charset="0"/>
                      </a:endParaRPr>
                    </a:p>
                  </a:txBody>
                  <a:tcPr marL="66735" marR="66735" marT="92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Δεν μετράει στον αριθμό λέξεων. </a:t>
                      </a:r>
                      <a:endParaRPr lang="el-GR" sz="1800" b="0" i="0" u="none" strike="noStrike">
                        <a:effectLst/>
                        <a:latin typeface="Arial" panose="020B0604020202020204" pitchFamily="34" charset="0"/>
                      </a:endParaRPr>
                    </a:p>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Επίσης μην ξεχάσετε βιβλιογραφικές παραπομπές μέσα στο κείμενό σας. </a:t>
                      </a:r>
                      <a:endParaRPr lang="el-GR" sz="1800" b="0" i="0" u="none" strike="noStrike">
                        <a:effectLst/>
                        <a:latin typeface="Arial" panose="020B0604020202020204" pitchFamily="34" charset="0"/>
                      </a:endParaRPr>
                    </a:p>
                  </a:txBody>
                  <a:tcPr marL="66735" marR="66735" marT="92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27030089"/>
                  </a:ext>
                </a:extLst>
              </a:tr>
              <a:tr h="856552">
                <a:tc>
                  <a:txBody>
                    <a:bodyPr/>
                    <a:lstStyle/>
                    <a:p>
                      <a:pPr algn="l" fontAlgn="t">
                        <a:lnSpc>
                          <a:spcPct val="115000"/>
                        </a:lnSpc>
                        <a:spcAft>
                          <a:spcPts val="800"/>
                        </a:spcAft>
                        <a:buNone/>
                      </a:pPr>
                      <a:r>
                        <a:rPr lang="el-GR" sz="1200" b="1" i="0" u="none" strike="noStrike" kern="100">
                          <a:effectLst/>
                          <a:latin typeface="Aptos" panose="020B0004020202020204" pitchFamily="34" charset="0"/>
                          <a:ea typeface="Aptos" panose="020B0004020202020204" pitchFamily="34" charset="0"/>
                          <a:cs typeface="Times New Roman" panose="02020603050405020304" pitchFamily="18" charset="0"/>
                        </a:rPr>
                        <a:t>Παράρτημα</a:t>
                      </a:r>
                      <a:endParaRPr lang="el-GR" sz="1800" b="0" i="0" u="none" strike="noStrike">
                        <a:effectLst/>
                        <a:latin typeface="Arial" panose="020B0604020202020204" pitchFamily="34" charset="0"/>
                      </a:endParaRPr>
                    </a:p>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Πρόσθετα Διαγράμματα &amp; Εικόνες</a:t>
                      </a:r>
                      <a:endParaRPr lang="el-GR" sz="1800" b="0" i="0" u="none" strike="noStrike">
                        <a:effectLst/>
                        <a:latin typeface="Arial" panose="020B0604020202020204" pitchFamily="34" charset="0"/>
                      </a:endParaRPr>
                    </a:p>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Επιπλέον Τεχνικές Λεπτομέρειες</a:t>
                      </a:r>
                      <a:endParaRPr lang="el-GR" sz="1800" b="0" i="0" u="none" strike="noStrike">
                        <a:effectLst/>
                        <a:latin typeface="Arial" panose="020B0604020202020204" pitchFamily="34" charset="0"/>
                      </a:endParaRPr>
                    </a:p>
                  </a:txBody>
                  <a:tcPr marL="66735" marR="66735" marT="92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0" i="0" u="none" strike="noStrike" kern="100">
                          <a:effectLst/>
                          <a:latin typeface="Aptos" panose="020B0004020202020204" pitchFamily="34" charset="0"/>
                          <a:ea typeface="Aptos" panose="020B0004020202020204" pitchFamily="34" charset="0"/>
                          <a:cs typeface="Times New Roman" panose="02020603050405020304" pitchFamily="18" charset="0"/>
                        </a:rPr>
                        <a:t>Προαιρετικό, δεν μετράει στον αριθμό λέξεων. Μην ξεχάσετε παραπομπή στο παράρτημα από το κύριο κείμενό σας. </a:t>
                      </a:r>
                      <a:endParaRPr lang="el-GR" sz="1800" b="0" i="0" u="none" strike="noStrike">
                        <a:effectLst/>
                        <a:latin typeface="Arial" panose="020B0604020202020204" pitchFamily="34" charset="0"/>
                      </a:endParaRPr>
                    </a:p>
                  </a:txBody>
                  <a:tcPr marL="66735" marR="66735" marT="926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7801983"/>
                  </a:ext>
                </a:extLst>
              </a:tr>
            </a:tbl>
          </a:graphicData>
        </a:graphic>
      </p:graphicFrame>
    </p:spTree>
    <p:extLst>
      <p:ext uri="{BB962C8B-B14F-4D97-AF65-F5344CB8AC3E}">
        <p14:creationId xmlns:p14="http://schemas.microsoft.com/office/powerpoint/2010/main" val="3624794604"/>
      </p:ext>
    </p:extLst>
  </p:cSld>
  <p:clrMapOvr>
    <a:masterClrMapping/>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757</TotalTime>
  <Words>857</Words>
  <Application>Microsoft Office PowerPoint</Application>
  <PresentationFormat>Widescreen</PresentationFormat>
  <Paragraphs>89</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Arial</vt:lpstr>
      <vt:lpstr>Grandview Display</vt:lpstr>
      <vt:lpstr>DashVTI</vt:lpstr>
      <vt:lpstr>Το μέλλον των πόλεων</vt:lpstr>
      <vt:lpstr>Τί θα συζητήσουμε σήμερα</vt:lpstr>
      <vt:lpstr>Το πρόβλημα</vt:lpstr>
      <vt:lpstr>Όψεις του προβλήματος</vt:lpstr>
      <vt:lpstr>Οι λύσεις σας</vt:lpstr>
      <vt:lpstr>Χρονοδιάγραμμα</vt:lpstr>
      <vt:lpstr>Ο διαγωνισμός συνοπτικά</vt:lpstr>
      <vt:lpstr>Δομή της εργασίας</vt:lpstr>
      <vt:lpstr>Δομή της εργασίας (συνέχεια)</vt:lpstr>
      <vt:lpstr>Οδηγίες για ένα αποτελεσματικό βίντεο</vt:lpstr>
      <vt:lpstr>Πληροφορίες</vt:lpstr>
      <vt:lpstr>Ερωτήσεις;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Economides, Sophia</dc:creator>
  <cp:lastModifiedBy>Economides, Sophia</cp:lastModifiedBy>
  <cp:revision>3</cp:revision>
  <dcterms:created xsi:type="dcterms:W3CDTF">2025-04-04T22:12:22Z</dcterms:created>
  <dcterms:modified xsi:type="dcterms:W3CDTF">2025-05-02T16:42:01Z</dcterms:modified>
</cp:coreProperties>
</file>